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4"/>
  </p:sldMasterIdLst>
  <p:notesMasterIdLst>
    <p:notesMasterId r:id="rId16"/>
  </p:notesMasterIdLst>
  <p:handoutMasterIdLst>
    <p:handoutMasterId r:id="rId17"/>
  </p:handoutMasterIdLst>
  <p:sldIdLst>
    <p:sldId id="257" r:id="rId5"/>
    <p:sldId id="643" r:id="rId6"/>
    <p:sldId id="642" r:id="rId7"/>
    <p:sldId id="740" r:id="rId8"/>
    <p:sldId id="284" r:id="rId9"/>
    <p:sldId id="262" r:id="rId10"/>
    <p:sldId id="289" r:id="rId11"/>
    <p:sldId id="265" r:id="rId12"/>
    <p:sldId id="741" r:id="rId13"/>
    <p:sldId id="737" r:id="rId14"/>
    <p:sldId id="739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6F6E45-0EFE-5C26-7E8F-CDB856B6F45B}" name="Darren Burns" initials="DB" userId="Darren Burns" providerId="None"/>
  <p188:author id="{820C4898-9246-AA2B-6F8A-60A6B0EB12FA}" name="Darren Burns" initials="DB" userId="S::dburns@deltahat.com::897b2820-dddf-4cd7-8bef-ead003ec07ae" providerId="AD"/>
  <p188:author id="{E51AAAA9-711F-7B4D-7DB4-0F7324288764}" name="Lee, Dawn" initials="LD" userId="S::D.Lee7@exeter.ac.uk::d457bdab-b613-4810-acd8-6ff7ef690c4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9"/>
    <p:restoredTop sz="94007" autoAdjust="0"/>
  </p:normalViewPr>
  <p:slideViewPr>
    <p:cSldViewPr snapToGrid="0" snapToObjects="1" showGuides="1">
      <p:cViewPr varScale="1">
        <p:scale>
          <a:sx n="137" d="100"/>
          <a:sy n="137" d="100"/>
        </p:scale>
        <p:origin x="28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, Dawn" userId="d457bdab-b613-4810-acd8-6ff7ef690c4a" providerId="ADAL" clId="{163BB016-B04B-4E36-85C2-CFF4B4213C86}"/>
    <pc:docChg chg="">
      <pc:chgData name="Lee, Dawn" userId="d457bdab-b613-4810-acd8-6ff7ef690c4a" providerId="ADAL" clId="{163BB016-B04B-4E36-85C2-CFF4B4213C86}" dt="2024-06-24T13:02:14.794" v="0"/>
      <pc:docMkLst>
        <pc:docMk/>
      </pc:docMkLst>
      <pc:sldChg chg="delCm">
        <pc:chgData name="Lee, Dawn" userId="d457bdab-b613-4810-acd8-6ff7ef690c4a" providerId="ADAL" clId="{163BB016-B04B-4E36-85C2-CFF4B4213C86}" dt="2024-06-24T13:02:14.794" v="0"/>
        <pc:sldMkLst>
          <pc:docMk/>
          <pc:sldMk cId="4160072949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e, Dawn" userId="d457bdab-b613-4810-acd8-6ff7ef690c4a" providerId="ADAL" clId="{163BB016-B04B-4E36-85C2-CFF4B4213C86}" dt="2024-06-24T13:02:14.794" v="0"/>
              <pc2:cmMkLst xmlns:pc2="http://schemas.microsoft.com/office/powerpoint/2019/9/main/command">
                <pc:docMk/>
                <pc:sldMk cId="4160072949" sldId="289"/>
                <pc2:cmMk id="{48478E5E-94D1-4FAF-96BA-34EEB5BA0F4B}"/>
              </pc2:cmMkLst>
            </pc226:cmChg>
          </p:ext>
        </pc:ext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25811-5B09-4C54-AAA0-6967D38440ED}" type="doc">
      <dgm:prSet loTypeId="urn:microsoft.com/office/officeart/2005/8/layout/process5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7C5D4AB8-7C58-4EF8-A432-22167F9F8EA4}">
      <dgm:prSet/>
      <dgm:spPr/>
      <dgm:t>
        <a:bodyPr/>
        <a:lstStyle/>
        <a:p>
          <a:r>
            <a:rPr lang="en-GB" b="0" i="1" dirty="0">
              <a:latin typeface="Outfit" pitchFamily="2" charset="0"/>
            </a:rPr>
            <a:t>Efficacy extrapolated for reference treatments per line </a:t>
          </a:r>
        </a:p>
      </dgm:t>
    </dgm:pt>
    <dgm:pt modelId="{E250E71D-374E-4F72-8ADB-8E6A27EAD876}" type="parTrans" cxnId="{2BB7D703-05C4-4D7A-A079-B263FFD56D8E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10410702-1092-44BF-8181-C27B29692B96}" type="sibTrans" cxnId="{2BB7D703-05C4-4D7A-A079-B263FFD56D8E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4E5CA632-836D-4369-BC3B-E6FB87C223C7}">
      <dgm:prSet/>
      <dgm:spPr/>
      <dgm:t>
        <a:bodyPr/>
        <a:lstStyle/>
        <a:p>
          <a:r>
            <a:rPr lang="en-GB" dirty="0">
              <a:latin typeface="Outfit" pitchFamily="2" charset="0"/>
            </a:rPr>
            <a:t>Comparator efficacy calculated per line</a:t>
          </a:r>
        </a:p>
      </dgm:t>
    </dgm:pt>
    <dgm:pt modelId="{996BE040-3DB3-4BD3-BB98-0F17C6E5A18B}" type="parTrans" cxnId="{B433FBEA-F644-4F57-A305-608A708C279E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81F3C14A-EA85-40E0-935E-828993AF257C}" type="sibTrans" cxnId="{B433FBEA-F644-4F57-A305-608A708C279E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C692CB47-0621-4DA7-ABA8-E41C94ABB836}">
      <dgm:prSet/>
      <dgm:spPr/>
      <dgm:t>
        <a:bodyPr/>
        <a:lstStyle/>
        <a:p>
          <a:r>
            <a:rPr lang="en-GB" dirty="0">
              <a:latin typeface="Outfit" pitchFamily="2" charset="0"/>
            </a:rPr>
            <a:t>Adjust for treatment effect waning</a:t>
          </a:r>
        </a:p>
      </dgm:t>
    </dgm:pt>
    <dgm:pt modelId="{7DE6493E-7BD4-4685-9659-B209626138B2}" type="parTrans" cxnId="{22298269-F2BD-4924-A583-79A66772FEC4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BF2AB0E2-D321-4F52-A4EB-048F567B7A21}" type="sibTrans" cxnId="{22298269-F2BD-4924-A583-79A66772FEC4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CC024434-9C09-4255-B7BF-7C9AF198ABE9}">
      <dgm:prSet/>
      <dgm:spPr/>
      <dgm:t>
        <a:bodyPr/>
        <a:lstStyle/>
        <a:p>
          <a:r>
            <a:rPr lang="en-GB" dirty="0">
              <a:latin typeface="Outfit" pitchFamily="2" charset="0"/>
            </a:rPr>
            <a:t>Adjust for general population mortality</a:t>
          </a:r>
        </a:p>
      </dgm:t>
    </dgm:pt>
    <dgm:pt modelId="{90952D2F-D22E-46FB-9716-489692CEB54F}" type="parTrans" cxnId="{0B0B83CA-FE6F-4155-952E-C8522B01E6B5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8915136E-0973-47DF-A7D2-B1DA10282382}" type="sibTrans" cxnId="{0B0B83CA-FE6F-4155-952E-C8522B01E6B5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015EF484-57D6-45C7-AAF9-74DEB9B2B030}">
      <dgm:prSet/>
      <dgm:spPr/>
      <dgm:t>
        <a:bodyPr/>
        <a:lstStyle/>
        <a:p>
          <a:r>
            <a:rPr lang="en-GB" dirty="0">
              <a:latin typeface="Outfit" pitchFamily="2" charset="0"/>
            </a:rPr>
            <a:t>Account for crossing curves</a:t>
          </a:r>
        </a:p>
      </dgm:t>
    </dgm:pt>
    <dgm:pt modelId="{2355895A-6D5D-40FB-BAF5-B33849139C52}" type="parTrans" cxnId="{E7FDDF2E-A317-43D1-B74C-2845E7BF47A9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95DA68CE-6D2F-4F4D-85BF-5B9380F5F037}" type="sibTrans" cxnId="{E7FDDF2E-A317-43D1-B74C-2845E7BF47A9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58277E38-E4A2-4AC8-9CED-DCA847A94244}">
      <dgm:prSet/>
      <dgm:spPr/>
      <dgm:t>
        <a:bodyPr/>
        <a:lstStyle/>
        <a:p>
          <a:r>
            <a:rPr lang="en-GB" dirty="0">
              <a:latin typeface="Outfit" pitchFamily="2" charset="0"/>
            </a:rPr>
            <a:t>Produce health state occupancy proportions</a:t>
          </a:r>
        </a:p>
      </dgm:t>
    </dgm:pt>
    <dgm:pt modelId="{6FAD2122-1687-4B68-BFE9-5EAD3950BDAF}" type="parTrans" cxnId="{D4765303-3F0F-4DA1-80CF-B509EEE2A25D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C27153E3-3DCA-4021-9D5E-493E231AC114}" type="sibTrans" cxnId="{D4765303-3F0F-4DA1-80CF-B509EEE2A25D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A2E4EA0F-E237-49B3-BFD0-47E92068A441}">
      <dgm:prSet/>
      <dgm:spPr/>
      <dgm:t>
        <a:bodyPr/>
        <a:lstStyle/>
        <a:p>
          <a:r>
            <a:rPr lang="en-GB" dirty="0">
              <a:latin typeface="Outfit" pitchFamily="2" charset="0"/>
            </a:rPr>
            <a:t>Apply costs and benefits</a:t>
          </a:r>
        </a:p>
      </dgm:t>
    </dgm:pt>
    <dgm:pt modelId="{7E3B1204-74B6-4B9C-A7BF-D3C1E4540880}" type="parTrans" cxnId="{9291E0CD-06D7-45BA-B15F-A40EC1A5B374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B254813C-AEFD-4696-AE58-44A4523A91CE}" type="sibTrans" cxnId="{9291E0CD-06D7-45BA-B15F-A40EC1A5B374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64F45E2A-6F9E-413A-9614-B97AE9AB7048}">
      <dgm:prSet/>
      <dgm:spPr/>
      <dgm:t>
        <a:bodyPr/>
        <a:lstStyle/>
        <a:p>
          <a:r>
            <a:rPr lang="en-GB" dirty="0">
              <a:latin typeface="Outfit" pitchFamily="2" charset="0"/>
            </a:rPr>
            <a:t>Generate results per sequence</a:t>
          </a:r>
        </a:p>
      </dgm:t>
    </dgm:pt>
    <dgm:pt modelId="{7CE2169C-1DC5-4FEB-8CD0-319CF76706E0}" type="parTrans" cxnId="{D9CFDC1E-0838-48B2-8BE8-24B326D0EAAD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6FB45BB9-FDF8-44F5-A335-E92D297319EA}" type="sibTrans" cxnId="{D9CFDC1E-0838-48B2-8BE8-24B326D0EAAD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1E09CFB5-B3A5-4F1C-A829-1FD1DEFFC3C5}">
      <dgm:prSet/>
      <dgm:spPr/>
      <dgm:t>
        <a:bodyPr/>
        <a:lstStyle/>
        <a:p>
          <a:r>
            <a:rPr lang="en-GB" dirty="0">
              <a:latin typeface="Outfit" pitchFamily="2" charset="0"/>
            </a:rPr>
            <a:t>Model inputs loaded from Excel front end and R output files from stats</a:t>
          </a:r>
        </a:p>
      </dgm:t>
    </dgm:pt>
    <dgm:pt modelId="{10DA5EB8-2D02-4BDA-8FBD-028D94D61F00}" type="parTrans" cxnId="{E295870D-4B3F-4D64-9A96-0B9C455BD3F6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CD5ACF37-E92E-4F80-9097-C4B241E3A763}" type="sibTrans" cxnId="{E295870D-4B3F-4D64-9A96-0B9C455BD3F6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FF8278A1-E1FB-41F3-A226-BABA45A8CBC4}">
      <dgm:prSet/>
      <dgm:spPr/>
      <dgm:t>
        <a:bodyPr/>
        <a:lstStyle/>
        <a:p>
          <a:r>
            <a:rPr lang="en-GB" dirty="0">
              <a:latin typeface="Outfit" pitchFamily="2" charset="0"/>
            </a:rPr>
            <a:t>Possible treatment sequences produced</a:t>
          </a:r>
        </a:p>
      </dgm:t>
    </dgm:pt>
    <dgm:pt modelId="{2CF12615-90DC-4AA7-970D-97B89B4BCBA8}" type="parTrans" cxnId="{DA97D195-F305-4929-B1B4-BEA87D7A9CDC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15AE5B4C-6D54-4E78-9670-7261C5B18EBB}" type="sibTrans" cxnId="{DA97D195-F305-4929-B1B4-BEA87D7A9CDC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DDBA8E32-F9D0-4678-822E-386DA4CFFF0A}">
      <dgm:prSet/>
      <dgm:spPr/>
      <dgm:t>
        <a:bodyPr/>
        <a:lstStyle/>
        <a:p>
          <a:r>
            <a:rPr lang="en-GB" dirty="0">
              <a:latin typeface="Outfit" pitchFamily="2" charset="0"/>
            </a:rPr>
            <a:t>Weight sequences to generate result per 1L treatment</a:t>
          </a:r>
        </a:p>
      </dgm:t>
    </dgm:pt>
    <dgm:pt modelId="{A4F60A78-DA1D-4CAE-90DD-DD2E52D727FD}" type="parTrans" cxnId="{2910ACC4-E522-4014-961B-B3A55BF276AD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AD809503-80C6-44A9-94D4-16F67C9822BA}" type="sibTrans" cxnId="{2910ACC4-E522-4014-961B-B3A55BF276AD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CFCE88EB-B4D2-400F-9074-ADD226698E8D}">
      <dgm:prSet/>
      <dgm:spPr/>
      <dgm:t>
        <a:bodyPr/>
        <a:lstStyle/>
        <a:p>
          <a:r>
            <a:rPr lang="en-GB" dirty="0">
              <a:latin typeface="Outfit" pitchFamily="2" charset="0"/>
            </a:rPr>
            <a:t>Automated results output to Word</a:t>
          </a:r>
        </a:p>
      </dgm:t>
    </dgm:pt>
    <dgm:pt modelId="{A56583D7-E8BC-403B-93F1-17859DC10342}" type="parTrans" cxnId="{D3D4E94D-6FF1-448C-A6AD-E815F2F6DA5B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1287B595-9F3C-42DE-B0E1-7FBEEBB3944A}" type="sibTrans" cxnId="{D3D4E94D-6FF1-448C-A6AD-E815F2F6DA5B}">
      <dgm:prSet/>
      <dgm:spPr/>
      <dgm:t>
        <a:bodyPr/>
        <a:lstStyle/>
        <a:p>
          <a:endParaRPr lang="en-GB">
            <a:latin typeface="Outfit" pitchFamily="2" charset="0"/>
          </a:endParaRPr>
        </a:p>
      </dgm:t>
    </dgm:pt>
    <dgm:pt modelId="{3A368B1F-0D29-40C4-A70D-68191C54E8B5}" type="pres">
      <dgm:prSet presAssocID="{61825811-5B09-4C54-AAA0-6967D38440ED}" presName="diagram" presStyleCnt="0">
        <dgm:presLayoutVars>
          <dgm:dir/>
          <dgm:resizeHandles val="exact"/>
        </dgm:presLayoutVars>
      </dgm:prSet>
      <dgm:spPr/>
    </dgm:pt>
    <dgm:pt modelId="{500BA262-15B3-450B-8D16-3AF67D100EE5}" type="pres">
      <dgm:prSet presAssocID="{1E09CFB5-B3A5-4F1C-A829-1FD1DEFFC3C5}" presName="node" presStyleLbl="node1" presStyleIdx="0" presStyleCnt="12">
        <dgm:presLayoutVars>
          <dgm:bulletEnabled val="1"/>
        </dgm:presLayoutVars>
      </dgm:prSet>
      <dgm:spPr/>
    </dgm:pt>
    <dgm:pt modelId="{68EC08F9-0572-49AB-BCE0-182A6D92A041}" type="pres">
      <dgm:prSet presAssocID="{CD5ACF37-E92E-4F80-9097-C4B241E3A763}" presName="sibTrans" presStyleLbl="sibTrans2D1" presStyleIdx="0" presStyleCnt="11"/>
      <dgm:spPr/>
    </dgm:pt>
    <dgm:pt modelId="{9631478A-FBA9-4345-BD6F-1DAE8BE6FF8D}" type="pres">
      <dgm:prSet presAssocID="{CD5ACF37-E92E-4F80-9097-C4B241E3A763}" presName="connectorText" presStyleLbl="sibTrans2D1" presStyleIdx="0" presStyleCnt="11"/>
      <dgm:spPr/>
    </dgm:pt>
    <dgm:pt modelId="{C4899D70-50CA-4FFD-B3B1-004238E1CED0}" type="pres">
      <dgm:prSet presAssocID="{FF8278A1-E1FB-41F3-A226-BABA45A8CBC4}" presName="node" presStyleLbl="node1" presStyleIdx="1" presStyleCnt="12">
        <dgm:presLayoutVars>
          <dgm:bulletEnabled val="1"/>
        </dgm:presLayoutVars>
      </dgm:prSet>
      <dgm:spPr/>
    </dgm:pt>
    <dgm:pt modelId="{7601A359-D2F3-4288-80DA-C4363845F170}" type="pres">
      <dgm:prSet presAssocID="{15AE5B4C-6D54-4E78-9670-7261C5B18EBB}" presName="sibTrans" presStyleLbl="sibTrans2D1" presStyleIdx="1" presStyleCnt="11"/>
      <dgm:spPr/>
    </dgm:pt>
    <dgm:pt modelId="{1682D29A-7A81-472A-9696-BCD4F5C551C9}" type="pres">
      <dgm:prSet presAssocID="{15AE5B4C-6D54-4E78-9670-7261C5B18EBB}" presName="connectorText" presStyleLbl="sibTrans2D1" presStyleIdx="1" presStyleCnt="11"/>
      <dgm:spPr/>
    </dgm:pt>
    <dgm:pt modelId="{54BFC474-35A1-4E17-8738-37CEFB27B965}" type="pres">
      <dgm:prSet presAssocID="{7C5D4AB8-7C58-4EF8-A432-22167F9F8EA4}" presName="node" presStyleLbl="node1" presStyleIdx="2" presStyleCnt="12">
        <dgm:presLayoutVars>
          <dgm:bulletEnabled val="1"/>
        </dgm:presLayoutVars>
      </dgm:prSet>
      <dgm:spPr/>
    </dgm:pt>
    <dgm:pt modelId="{9E38106A-5CBD-4128-A02F-8BB25FADA657}" type="pres">
      <dgm:prSet presAssocID="{10410702-1092-44BF-8181-C27B29692B96}" presName="sibTrans" presStyleLbl="sibTrans2D1" presStyleIdx="2" presStyleCnt="11"/>
      <dgm:spPr/>
    </dgm:pt>
    <dgm:pt modelId="{49E65019-C47A-41C3-8CC0-0A9F24014F70}" type="pres">
      <dgm:prSet presAssocID="{10410702-1092-44BF-8181-C27B29692B96}" presName="connectorText" presStyleLbl="sibTrans2D1" presStyleIdx="2" presStyleCnt="11"/>
      <dgm:spPr/>
    </dgm:pt>
    <dgm:pt modelId="{97A8BEB7-616E-482F-9340-93D1A357BE69}" type="pres">
      <dgm:prSet presAssocID="{4E5CA632-836D-4369-BC3B-E6FB87C223C7}" presName="node" presStyleLbl="node1" presStyleIdx="3" presStyleCnt="12">
        <dgm:presLayoutVars>
          <dgm:bulletEnabled val="1"/>
        </dgm:presLayoutVars>
      </dgm:prSet>
      <dgm:spPr/>
    </dgm:pt>
    <dgm:pt modelId="{2FBFA73E-4ABE-45B2-AD63-39D69808C532}" type="pres">
      <dgm:prSet presAssocID="{81F3C14A-EA85-40E0-935E-828993AF257C}" presName="sibTrans" presStyleLbl="sibTrans2D1" presStyleIdx="3" presStyleCnt="11"/>
      <dgm:spPr/>
    </dgm:pt>
    <dgm:pt modelId="{BBB1E4E3-8AFF-44B5-BEFD-D9AAD7B50505}" type="pres">
      <dgm:prSet presAssocID="{81F3C14A-EA85-40E0-935E-828993AF257C}" presName="connectorText" presStyleLbl="sibTrans2D1" presStyleIdx="3" presStyleCnt="11"/>
      <dgm:spPr/>
    </dgm:pt>
    <dgm:pt modelId="{DE402249-AAE8-4346-8560-38ACE205177D}" type="pres">
      <dgm:prSet presAssocID="{C692CB47-0621-4DA7-ABA8-E41C94ABB836}" presName="node" presStyleLbl="node1" presStyleIdx="4" presStyleCnt="12">
        <dgm:presLayoutVars>
          <dgm:bulletEnabled val="1"/>
        </dgm:presLayoutVars>
      </dgm:prSet>
      <dgm:spPr/>
    </dgm:pt>
    <dgm:pt modelId="{217FD5FF-7DF1-4DA5-A5C5-AAC7C0358664}" type="pres">
      <dgm:prSet presAssocID="{BF2AB0E2-D321-4F52-A4EB-048F567B7A21}" presName="sibTrans" presStyleLbl="sibTrans2D1" presStyleIdx="4" presStyleCnt="11"/>
      <dgm:spPr/>
    </dgm:pt>
    <dgm:pt modelId="{045E30DA-F45C-436F-88A4-2D56A334EDE4}" type="pres">
      <dgm:prSet presAssocID="{BF2AB0E2-D321-4F52-A4EB-048F567B7A21}" presName="connectorText" presStyleLbl="sibTrans2D1" presStyleIdx="4" presStyleCnt="11"/>
      <dgm:spPr/>
    </dgm:pt>
    <dgm:pt modelId="{5F4D8858-74D6-4079-99A3-775950F838E5}" type="pres">
      <dgm:prSet presAssocID="{CC024434-9C09-4255-B7BF-7C9AF198ABE9}" presName="node" presStyleLbl="node1" presStyleIdx="5" presStyleCnt="12">
        <dgm:presLayoutVars>
          <dgm:bulletEnabled val="1"/>
        </dgm:presLayoutVars>
      </dgm:prSet>
      <dgm:spPr/>
    </dgm:pt>
    <dgm:pt modelId="{6C456617-E49C-488F-9B18-8A0E2CE17826}" type="pres">
      <dgm:prSet presAssocID="{8915136E-0973-47DF-A7D2-B1DA10282382}" presName="sibTrans" presStyleLbl="sibTrans2D1" presStyleIdx="5" presStyleCnt="11"/>
      <dgm:spPr/>
    </dgm:pt>
    <dgm:pt modelId="{02C2CFDA-0B9A-489D-986A-97DBAC13C4E0}" type="pres">
      <dgm:prSet presAssocID="{8915136E-0973-47DF-A7D2-B1DA10282382}" presName="connectorText" presStyleLbl="sibTrans2D1" presStyleIdx="5" presStyleCnt="11"/>
      <dgm:spPr/>
    </dgm:pt>
    <dgm:pt modelId="{7331E267-976B-4BE1-AFF5-B9663AFDF289}" type="pres">
      <dgm:prSet presAssocID="{015EF484-57D6-45C7-AAF9-74DEB9B2B030}" presName="node" presStyleLbl="node1" presStyleIdx="6" presStyleCnt="12">
        <dgm:presLayoutVars>
          <dgm:bulletEnabled val="1"/>
        </dgm:presLayoutVars>
      </dgm:prSet>
      <dgm:spPr/>
    </dgm:pt>
    <dgm:pt modelId="{3F616F9E-11FC-48AD-B9F3-C707895CC507}" type="pres">
      <dgm:prSet presAssocID="{95DA68CE-6D2F-4F4D-85BF-5B9380F5F037}" presName="sibTrans" presStyleLbl="sibTrans2D1" presStyleIdx="6" presStyleCnt="11"/>
      <dgm:spPr/>
    </dgm:pt>
    <dgm:pt modelId="{D7EBD5C6-FA6F-48F4-8558-B4A9557E68F5}" type="pres">
      <dgm:prSet presAssocID="{95DA68CE-6D2F-4F4D-85BF-5B9380F5F037}" presName="connectorText" presStyleLbl="sibTrans2D1" presStyleIdx="6" presStyleCnt="11"/>
      <dgm:spPr/>
    </dgm:pt>
    <dgm:pt modelId="{27469C31-A4D2-48D7-B889-5810FC5E35BC}" type="pres">
      <dgm:prSet presAssocID="{58277E38-E4A2-4AC8-9CED-DCA847A94244}" presName="node" presStyleLbl="node1" presStyleIdx="7" presStyleCnt="12">
        <dgm:presLayoutVars>
          <dgm:bulletEnabled val="1"/>
        </dgm:presLayoutVars>
      </dgm:prSet>
      <dgm:spPr/>
    </dgm:pt>
    <dgm:pt modelId="{0D154E1E-84A6-495B-8B73-F980623A06C9}" type="pres">
      <dgm:prSet presAssocID="{C27153E3-3DCA-4021-9D5E-493E231AC114}" presName="sibTrans" presStyleLbl="sibTrans2D1" presStyleIdx="7" presStyleCnt="11"/>
      <dgm:spPr/>
    </dgm:pt>
    <dgm:pt modelId="{BF64936E-0D65-4847-AAC5-57DBBDA7F4CD}" type="pres">
      <dgm:prSet presAssocID="{C27153E3-3DCA-4021-9D5E-493E231AC114}" presName="connectorText" presStyleLbl="sibTrans2D1" presStyleIdx="7" presStyleCnt="11"/>
      <dgm:spPr/>
    </dgm:pt>
    <dgm:pt modelId="{ADFE6FE7-8192-46CE-9E83-46CEC7D0F4BA}" type="pres">
      <dgm:prSet presAssocID="{A2E4EA0F-E237-49B3-BFD0-47E92068A441}" presName="node" presStyleLbl="node1" presStyleIdx="8" presStyleCnt="12">
        <dgm:presLayoutVars>
          <dgm:bulletEnabled val="1"/>
        </dgm:presLayoutVars>
      </dgm:prSet>
      <dgm:spPr/>
    </dgm:pt>
    <dgm:pt modelId="{D0E1AD8C-9BD9-4AE7-A5F9-181B9802C947}" type="pres">
      <dgm:prSet presAssocID="{B254813C-AEFD-4696-AE58-44A4523A91CE}" presName="sibTrans" presStyleLbl="sibTrans2D1" presStyleIdx="8" presStyleCnt="11"/>
      <dgm:spPr/>
    </dgm:pt>
    <dgm:pt modelId="{C7916174-CB8F-498B-9757-7E00F58DE4D7}" type="pres">
      <dgm:prSet presAssocID="{B254813C-AEFD-4696-AE58-44A4523A91CE}" presName="connectorText" presStyleLbl="sibTrans2D1" presStyleIdx="8" presStyleCnt="11"/>
      <dgm:spPr/>
    </dgm:pt>
    <dgm:pt modelId="{D0016BAB-E2F2-4662-9693-D78A5D7343D9}" type="pres">
      <dgm:prSet presAssocID="{64F45E2A-6F9E-413A-9614-B97AE9AB7048}" presName="node" presStyleLbl="node1" presStyleIdx="9" presStyleCnt="12">
        <dgm:presLayoutVars>
          <dgm:bulletEnabled val="1"/>
        </dgm:presLayoutVars>
      </dgm:prSet>
      <dgm:spPr/>
    </dgm:pt>
    <dgm:pt modelId="{4B7DF626-3EFE-453D-A685-CA2A7B86807C}" type="pres">
      <dgm:prSet presAssocID="{6FB45BB9-FDF8-44F5-A335-E92D297319EA}" presName="sibTrans" presStyleLbl="sibTrans2D1" presStyleIdx="9" presStyleCnt="11"/>
      <dgm:spPr/>
    </dgm:pt>
    <dgm:pt modelId="{C8F76D9C-5608-46EA-A606-A8E9DC350559}" type="pres">
      <dgm:prSet presAssocID="{6FB45BB9-FDF8-44F5-A335-E92D297319EA}" presName="connectorText" presStyleLbl="sibTrans2D1" presStyleIdx="9" presStyleCnt="11"/>
      <dgm:spPr/>
    </dgm:pt>
    <dgm:pt modelId="{D4E3E7B7-8C65-4163-8A66-DC9554F7D79F}" type="pres">
      <dgm:prSet presAssocID="{DDBA8E32-F9D0-4678-822E-386DA4CFFF0A}" presName="node" presStyleLbl="node1" presStyleIdx="10" presStyleCnt="12">
        <dgm:presLayoutVars>
          <dgm:bulletEnabled val="1"/>
        </dgm:presLayoutVars>
      </dgm:prSet>
      <dgm:spPr/>
    </dgm:pt>
    <dgm:pt modelId="{81BE6CC1-D135-48C7-ABDB-534E4AC5D1A2}" type="pres">
      <dgm:prSet presAssocID="{AD809503-80C6-44A9-94D4-16F67C9822BA}" presName="sibTrans" presStyleLbl="sibTrans2D1" presStyleIdx="10" presStyleCnt="11"/>
      <dgm:spPr/>
    </dgm:pt>
    <dgm:pt modelId="{95AB0444-F27F-49DA-9151-E273DB2E39C2}" type="pres">
      <dgm:prSet presAssocID="{AD809503-80C6-44A9-94D4-16F67C9822BA}" presName="connectorText" presStyleLbl="sibTrans2D1" presStyleIdx="10" presStyleCnt="11"/>
      <dgm:spPr/>
    </dgm:pt>
    <dgm:pt modelId="{4C63B320-7FA5-4556-B07B-A742AF2B9828}" type="pres">
      <dgm:prSet presAssocID="{CFCE88EB-B4D2-400F-9074-ADD226698E8D}" presName="node" presStyleLbl="node1" presStyleIdx="11" presStyleCnt="12">
        <dgm:presLayoutVars>
          <dgm:bulletEnabled val="1"/>
        </dgm:presLayoutVars>
      </dgm:prSet>
      <dgm:spPr/>
    </dgm:pt>
  </dgm:ptLst>
  <dgm:cxnLst>
    <dgm:cxn modelId="{F3F53D03-EBA6-4678-B94B-68E1E60F0C40}" type="presOf" srcId="{CFCE88EB-B4D2-400F-9074-ADD226698E8D}" destId="{4C63B320-7FA5-4556-B07B-A742AF2B9828}" srcOrd="0" destOrd="0" presId="urn:microsoft.com/office/officeart/2005/8/layout/process5"/>
    <dgm:cxn modelId="{D4765303-3F0F-4DA1-80CF-B509EEE2A25D}" srcId="{61825811-5B09-4C54-AAA0-6967D38440ED}" destId="{58277E38-E4A2-4AC8-9CED-DCA847A94244}" srcOrd="7" destOrd="0" parTransId="{6FAD2122-1687-4B68-BFE9-5EAD3950BDAF}" sibTransId="{C27153E3-3DCA-4021-9D5E-493E231AC114}"/>
    <dgm:cxn modelId="{2BB7D703-05C4-4D7A-A079-B263FFD56D8E}" srcId="{61825811-5B09-4C54-AAA0-6967D38440ED}" destId="{7C5D4AB8-7C58-4EF8-A432-22167F9F8EA4}" srcOrd="2" destOrd="0" parTransId="{E250E71D-374E-4F72-8ADB-8E6A27EAD876}" sibTransId="{10410702-1092-44BF-8181-C27B29692B96}"/>
    <dgm:cxn modelId="{E295870D-4B3F-4D64-9A96-0B9C455BD3F6}" srcId="{61825811-5B09-4C54-AAA0-6967D38440ED}" destId="{1E09CFB5-B3A5-4F1C-A829-1FD1DEFFC3C5}" srcOrd="0" destOrd="0" parTransId="{10DA5EB8-2D02-4BDA-8FBD-028D94D61F00}" sibTransId="{CD5ACF37-E92E-4F80-9097-C4B241E3A763}"/>
    <dgm:cxn modelId="{33F35013-5BB9-4C48-AED8-3B3D703BD344}" type="presOf" srcId="{C692CB47-0621-4DA7-ABA8-E41C94ABB836}" destId="{DE402249-AAE8-4346-8560-38ACE205177D}" srcOrd="0" destOrd="0" presId="urn:microsoft.com/office/officeart/2005/8/layout/process5"/>
    <dgm:cxn modelId="{90EC6019-9975-42C9-A8DC-8900941F0E50}" type="presOf" srcId="{015EF484-57D6-45C7-AAF9-74DEB9B2B030}" destId="{7331E267-976B-4BE1-AFF5-B9663AFDF289}" srcOrd="0" destOrd="0" presId="urn:microsoft.com/office/officeart/2005/8/layout/process5"/>
    <dgm:cxn modelId="{023ABB1C-DE48-4823-AE51-9EECD266CAB7}" type="presOf" srcId="{AD809503-80C6-44A9-94D4-16F67C9822BA}" destId="{81BE6CC1-D135-48C7-ABDB-534E4AC5D1A2}" srcOrd="0" destOrd="0" presId="urn:microsoft.com/office/officeart/2005/8/layout/process5"/>
    <dgm:cxn modelId="{CAA0971D-5E79-4A38-9B10-727123F19CFC}" type="presOf" srcId="{81F3C14A-EA85-40E0-935E-828993AF257C}" destId="{2FBFA73E-4ABE-45B2-AD63-39D69808C532}" srcOrd="0" destOrd="0" presId="urn:microsoft.com/office/officeart/2005/8/layout/process5"/>
    <dgm:cxn modelId="{D9CFDC1E-0838-48B2-8BE8-24B326D0EAAD}" srcId="{61825811-5B09-4C54-AAA0-6967D38440ED}" destId="{64F45E2A-6F9E-413A-9614-B97AE9AB7048}" srcOrd="9" destOrd="0" parTransId="{7CE2169C-1DC5-4FEB-8CD0-319CF76706E0}" sibTransId="{6FB45BB9-FDF8-44F5-A335-E92D297319EA}"/>
    <dgm:cxn modelId="{F723BC2B-D588-485B-8F6A-0209D4B25167}" type="presOf" srcId="{CC024434-9C09-4255-B7BF-7C9AF198ABE9}" destId="{5F4D8858-74D6-4079-99A3-775950F838E5}" srcOrd="0" destOrd="0" presId="urn:microsoft.com/office/officeart/2005/8/layout/process5"/>
    <dgm:cxn modelId="{1BDAFC2D-D7A1-49D0-B199-28902441DC50}" type="presOf" srcId="{64F45E2A-6F9E-413A-9614-B97AE9AB7048}" destId="{D0016BAB-E2F2-4662-9693-D78A5D7343D9}" srcOrd="0" destOrd="0" presId="urn:microsoft.com/office/officeart/2005/8/layout/process5"/>
    <dgm:cxn modelId="{E7FDDF2E-A317-43D1-B74C-2845E7BF47A9}" srcId="{61825811-5B09-4C54-AAA0-6967D38440ED}" destId="{015EF484-57D6-45C7-AAF9-74DEB9B2B030}" srcOrd="6" destOrd="0" parTransId="{2355895A-6D5D-40FB-BAF5-B33849139C52}" sibTransId="{95DA68CE-6D2F-4F4D-85BF-5B9380F5F037}"/>
    <dgm:cxn modelId="{26A9FB33-4219-405F-8ACA-C5B2941AB3B5}" type="presOf" srcId="{7C5D4AB8-7C58-4EF8-A432-22167F9F8EA4}" destId="{54BFC474-35A1-4E17-8738-37CEFB27B965}" srcOrd="0" destOrd="0" presId="urn:microsoft.com/office/officeart/2005/8/layout/process5"/>
    <dgm:cxn modelId="{649BC438-AFEF-442E-8A44-F6A315C3D84F}" type="presOf" srcId="{BF2AB0E2-D321-4F52-A4EB-048F567B7A21}" destId="{045E30DA-F45C-436F-88A4-2D56A334EDE4}" srcOrd="1" destOrd="0" presId="urn:microsoft.com/office/officeart/2005/8/layout/process5"/>
    <dgm:cxn modelId="{5ECC0562-1159-4F5E-BD3C-E4998D162AB5}" type="presOf" srcId="{81F3C14A-EA85-40E0-935E-828993AF257C}" destId="{BBB1E4E3-8AFF-44B5-BEFD-D9AAD7B50505}" srcOrd="1" destOrd="0" presId="urn:microsoft.com/office/officeart/2005/8/layout/process5"/>
    <dgm:cxn modelId="{113D9843-A8B4-4A28-8F4B-F780ED04A3FC}" type="presOf" srcId="{BF2AB0E2-D321-4F52-A4EB-048F567B7A21}" destId="{217FD5FF-7DF1-4DA5-A5C5-AAC7C0358664}" srcOrd="0" destOrd="0" presId="urn:microsoft.com/office/officeart/2005/8/layout/process5"/>
    <dgm:cxn modelId="{8C2C7D64-7190-4345-B6C8-2C602C76B0D7}" type="presOf" srcId="{58277E38-E4A2-4AC8-9CED-DCA847A94244}" destId="{27469C31-A4D2-48D7-B889-5810FC5E35BC}" srcOrd="0" destOrd="0" presId="urn:microsoft.com/office/officeart/2005/8/layout/process5"/>
    <dgm:cxn modelId="{7879A567-8127-44B2-AEB6-6CBC7927FCCF}" type="presOf" srcId="{95DA68CE-6D2F-4F4D-85BF-5B9380F5F037}" destId="{D7EBD5C6-FA6F-48F4-8558-B4A9557E68F5}" srcOrd="1" destOrd="0" presId="urn:microsoft.com/office/officeart/2005/8/layout/process5"/>
    <dgm:cxn modelId="{22298269-F2BD-4924-A583-79A66772FEC4}" srcId="{61825811-5B09-4C54-AAA0-6967D38440ED}" destId="{C692CB47-0621-4DA7-ABA8-E41C94ABB836}" srcOrd="4" destOrd="0" parTransId="{7DE6493E-7BD4-4685-9659-B209626138B2}" sibTransId="{BF2AB0E2-D321-4F52-A4EB-048F567B7A21}"/>
    <dgm:cxn modelId="{41BF2C4A-3706-42BC-9A1C-2F279B5A7F52}" type="presOf" srcId="{CD5ACF37-E92E-4F80-9097-C4B241E3A763}" destId="{9631478A-FBA9-4345-BD6F-1DAE8BE6FF8D}" srcOrd="1" destOrd="0" presId="urn:microsoft.com/office/officeart/2005/8/layout/process5"/>
    <dgm:cxn modelId="{59A05F6A-5079-4984-9894-A7A57C784EE7}" type="presOf" srcId="{15AE5B4C-6D54-4E78-9670-7261C5B18EBB}" destId="{7601A359-D2F3-4288-80DA-C4363845F170}" srcOrd="0" destOrd="0" presId="urn:microsoft.com/office/officeart/2005/8/layout/process5"/>
    <dgm:cxn modelId="{3F0B334B-6D88-4D09-9940-E57F4189F099}" type="presOf" srcId="{8915136E-0973-47DF-A7D2-B1DA10282382}" destId="{02C2CFDA-0B9A-489D-986A-97DBAC13C4E0}" srcOrd="1" destOrd="0" presId="urn:microsoft.com/office/officeart/2005/8/layout/process5"/>
    <dgm:cxn modelId="{3CBD934B-4F87-4AA8-8C05-C2941D65EC4C}" type="presOf" srcId="{FF8278A1-E1FB-41F3-A226-BABA45A8CBC4}" destId="{C4899D70-50CA-4FFD-B3B1-004238E1CED0}" srcOrd="0" destOrd="0" presId="urn:microsoft.com/office/officeart/2005/8/layout/process5"/>
    <dgm:cxn modelId="{D3D4E94D-6FF1-448C-A6AD-E815F2F6DA5B}" srcId="{61825811-5B09-4C54-AAA0-6967D38440ED}" destId="{CFCE88EB-B4D2-400F-9074-ADD226698E8D}" srcOrd="11" destOrd="0" parTransId="{A56583D7-E8BC-403B-93F1-17859DC10342}" sibTransId="{1287B595-9F3C-42DE-B0E1-7FBEEBB3944A}"/>
    <dgm:cxn modelId="{B78BDB75-26BE-4844-B806-B9F7CB9F6BA2}" type="presOf" srcId="{8915136E-0973-47DF-A7D2-B1DA10282382}" destId="{6C456617-E49C-488F-9B18-8A0E2CE17826}" srcOrd="0" destOrd="0" presId="urn:microsoft.com/office/officeart/2005/8/layout/process5"/>
    <dgm:cxn modelId="{F4700456-FF7F-478F-A8CB-43C82CDECAEC}" type="presOf" srcId="{CD5ACF37-E92E-4F80-9097-C4B241E3A763}" destId="{68EC08F9-0572-49AB-BCE0-182A6D92A041}" srcOrd="0" destOrd="0" presId="urn:microsoft.com/office/officeart/2005/8/layout/process5"/>
    <dgm:cxn modelId="{6497F379-389C-4511-8358-DAD277B0870F}" type="presOf" srcId="{DDBA8E32-F9D0-4678-822E-386DA4CFFF0A}" destId="{D4E3E7B7-8C65-4163-8A66-DC9554F7D79F}" srcOrd="0" destOrd="0" presId="urn:microsoft.com/office/officeart/2005/8/layout/process5"/>
    <dgm:cxn modelId="{EA8C307B-E928-412C-98A3-DB01C0F10893}" type="presOf" srcId="{B254813C-AEFD-4696-AE58-44A4523A91CE}" destId="{C7916174-CB8F-498B-9757-7E00F58DE4D7}" srcOrd="1" destOrd="0" presId="urn:microsoft.com/office/officeart/2005/8/layout/process5"/>
    <dgm:cxn modelId="{070B057D-AE20-4051-92D7-1BCA94A27070}" type="presOf" srcId="{C27153E3-3DCA-4021-9D5E-493E231AC114}" destId="{BF64936E-0D65-4847-AAC5-57DBBDA7F4CD}" srcOrd="1" destOrd="0" presId="urn:microsoft.com/office/officeart/2005/8/layout/process5"/>
    <dgm:cxn modelId="{3B48178B-60AC-4AC7-AFF0-0359199F5150}" type="presOf" srcId="{AD809503-80C6-44A9-94D4-16F67C9822BA}" destId="{95AB0444-F27F-49DA-9151-E273DB2E39C2}" srcOrd="1" destOrd="0" presId="urn:microsoft.com/office/officeart/2005/8/layout/process5"/>
    <dgm:cxn modelId="{B2222C8C-0344-4D3D-A335-9C0A0262D395}" type="presOf" srcId="{10410702-1092-44BF-8181-C27B29692B96}" destId="{49E65019-C47A-41C3-8CC0-0A9F24014F70}" srcOrd="1" destOrd="0" presId="urn:microsoft.com/office/officeart/2005/8/layout/process5"/>
    <dgm:cxn modelId="{C924F38D-50AF-4D1D-8130-106449A28473}" type="presOf" srcId="{10410702-1092-44BF-8181-C27B29692B96}" destId="{9E38106A-5CBD-4128-A02F-8BB25FADA657}" srcOrd="0" destOrd="0" presId="urn:microsoft.com/office/officeart/2005/8/layout/process5"/>
    <dgm:cxn modelId="{D0B47591-52DA-4BF4-A0F8-2653180F6C3E}" type="presOf" srcId="{61825811-5B09-4C54-AAA0-6967D38440ED}" destId="{3A368B1F-0D29-40C4-A70D-68191C54E8B5}" srcOrd="0" destOrd="0" presId="urn:microsoft.com/office/officeart/2005/8/layout/process5"/>
    <dgm:cxn modelId="{DA97D195-F305-4929-B1B4-BEA87D7A9CDC}" srcId="{61825811-5B09-4C54-AAA0-6967D38440ED}" destId="{FF8278A1-E1FB-41F3-A226-BABA45A8CBC4}" srcOrd="1" destOrd="0" parTransId="{2CF12615-90DC-4AA7-970D-97B89B4BCBA8}" sibTransId="{15AE5B4C-6D54-4E78-9670-7261C5B18EBB}"/>
    <dgm:cxn modelId="{584B9B9A-00C7-47D3-94BD-F682BCF71261}" type="presOf" srcId="{95DA68CE-6D2F-4F4D-85BF-5B9380F5F037}" destId="{3F616F9E-11FC-48AD-B9F3-C707895CC507}" srcOrd="0" destOrd="0" presId="urn:microsoft.com/office/officeart/2005/8/layout/process5"/>
    <dgm:cxn modelId="{33B72A9F-264D-42CF-BC62-C660B0E42AF6}" type="presOf" srcId="{C27153E3-3DCA-4021-9D5E-493E231AC114}" destId="{0D154E1E-84A6-495B-8B73-F980623A06C9}" srcOrd="0" destOrd="0" presId="urn:microsoft.com/office/officeart/2005/8/layout/process5"/>
    <dgm:cxn modelId="{C4D98AA2-237C-447C-B53D-3C721E85F037}" type="presOf" srcId="{4E5CA632-836D-4369-BC3B-E6FB87C223C7}" destId="{97A8BEB7-616E-482F-9340-93D1A357BE69}" srcOrd="0" destOrd="0" presId="urn:microsoft.com/office/officeart/2005/8/layout/process5"/>
    <dgm:cxn modelId="{312D4EA5-FCD6-437A-AAF8-06F5C2842A6A}" type="presOf" srcId="{15AE5B4C-6D54-4E78-9670-7261C5B18EBB}" destId="{1682D29A-7A81-472A-9696-BCD4F5C551C9}" srcOrd="1" destOrd="0" presId="urn:microsoft.com/office/officeart/2005/8/layout/process5"/>
    <dgm:cxn modelId="{DE1E2AC2-9260-49FB-AC92-D8CF4F30B393}" type="presOf" srcId="{6FB45BB9-FDF8-44F5-A335-E92D297319EA}" destId="{4B7DF626-3EFE-453D-A685-CA2A7B86807C}" srcOrd="0" destOrd="0" presId="urn:microsoft.com/office/officeart/2005/8/layout/process5"/>
    <dgm:cxn modelId="{2910ACC4-E522-4014-961B-B3A55BF276AD}" srcId="{61825811-5B09-4C54-AAA0-6967D38440ED}" destId="{DDBA8E32-F9D0-4678-822E-386DA4CFFF0A}" srcOrd="10" destOrd="0" parTransId="{A4F60A78-DA1D-4CAE-90DD-DD2E52D727FD}" sibTransId="{AD809503-80C6-44A9-94D4-16F67C9822BA}"/>
    <dgm:cxn modelId="{4828B8C5-E96C-41D7-883F-690F2D01F6D5}" type="presOf" srcId="{1E09CFB5-B3A5-4F1C-A829-1FD1DEFFC3C5}" destId="{500BA262-15B3-450B-8D16-3AF67D100EE5}" srcOrd="0" destOrd="0" presId="urn:microsoft.com/office/officeart/2005/8/layout/process5"/>
    <dgm:cxn modelId="{0B0B83CA-FE6F-4155-952E-C8522B01E6B5}" srcId="{61825811-5B09-4C54-AAA0-6967D38440ED}" destId="{CC024434-9C09-4255-B7BF-7C9AF198ABE9}" srcOrd="5" destOrd="0" parTransId="{90952D2F-D22E-46FB-9716-489692CEB54F}" sibTransId="{8915136E-0973-47DF-A7D2-B1DA10282382}"/>
    <dgm:cxn modelId="{9291E0CD-06D7-45BA-B15F-A40EC1A5B374}" srcId="{61825811-5B09-4C54-AAA0-6967D38440ED}" destId="{A2E4EA0F-E237-49B3-BFD0-47E92068A441}" srcOrd="8" destOrd="0" parTransId="{7E3B1204-74B6-4B9C-A7BF-D3C1E4540880}" sibTransId="{B254813C-AEFD-4696-AE58-44A4523A91CE}"/>
    <dgm:cxn modelId="{9798A9E8-DF9F-478A-9577-5E3C32B4E7C2}" type="presOf" srcId="{A2E4EA0F-E237-49B3-BFD0-47E92068A441}" destId="{ADFE6FE7-8192-46CE-9E83-46CEC7D0F4BA}" srcOrd="0" destOrd="0" presId="urn:microsoft.com/office/officeart/2005/8/layout/process5"/>
    <dgm:cxn modelId="{7EF4C2E8-B6B1-49C3-847F-6C6948DC4BC6}" type="presOf" srcId="{6FB45BB9-FDF8-44F5-A335-E92D297319EA}" destId="{C8F76D9C-5608-46EA-A606-A8E9DC350559}" srcOrd="1" destOrd="0" presId="urn:microsoft.com/office/officeart/2005/8/layout/process5"/>
    <dgm:cxn modelId="{30944EE9-E885-46ED-ADB5-87C1E78FD6C2}" type="presOf" srcId="{B254813C-AEFD-4696-AE58-44A4523A91CE}" destId="{D0E1AD8C-9BD9-4AE7-A5F9-181B9802C947}" srcOrd="0" destOrd="0" presId="urn:microsoft.com/office/officeart/2005/8/layout/process5"/>
    <dgm:cxn modelId="{B433FBEA-F644-4F57-A305-608A708C279E}" srcId="{61825811-5B09-4C54-AAA0-6967D38440ED}" destId="{4E5CA632-836D-4369-BC3B-E6FB87C223C7}" srcOrd="3" destOrd="0" parTransId="{996BE040-3DB3-4BD3-BB98-0F17C6E5A18B}" sibTransId="{81F3C14A-EA85-40E0-935E-828993AF257C}"/>
    <dgm:cxn modelId="{3774766E-6F59-478F-A682-A5B43140FF5D}" type="presParOf" srcId="{3A368B1F-0D29-40C4-A70D-68191C54E8B5}" destId="{500BA262-15B3-450B-8D16-3AF67D100EE5}" srcOrd="0" destOrd="0" presId="urn:microsoft.com/office/officeart/2005/8/layout/process5"/>
    <dgm:cxn modelId="{0225D96D-DDD2-4A43-9C74-421B5B507696}" type="presParOf" srcId="{3A368B1F-0D29-40C4-A70D-68191C54E8B5}" destId="{68EC08F9-0572-49AB-BCE0-182A6D92A041}" srcOrd="1" destOrd="0" presId="urn:microsoft.com/office/officeart/2005/8/layout/process5"/>
    <dgm:cxn modelId="{03C2D40E-79C1-48C1-B0AF-A97F77B57FF5}" type="presParOf" srcId="{68EC08F9-0572-49AB-BCE0-182A6D92A041}" destId="{9631478A-FBA9-4345-BD6F-1DAE8BE6FF8D}" srcOrd="0" destOrd="0" presId="urn:microsoft.com/office/officeart/2005/8/layout/process5"/>
    <dgm:cxn modelId="{00C4D88C-1CF3-49D4-8127-3DDDD70FD8D2}" type="presParOf" srcId="{3A368B1F-0D29-40C4-A70D-68191C54E8B5}" destId="{C4899D70-50CA-4FFD-B3B1-004238E1CED0}" srcOrd="2" destOrd="0" presId="urn:microsoft.com/office/officeart/2005/8/layout/process5"/>
    <dgm:cxn modelId="{8B2C78CF-CEE7-46E0-BECB-4D265BEBDD1C}" type="presParOf" srcId="{3A368B1F-0D29-40C4-A70D-68191C54E8B5}" destId="{7601A359-D2F3-4288-80DA-C4363845F170}" srcOrd="3" destOrd="0" presId="urn:microsoft.com/office/officeart/2005/8/layout/process5"/>
    <dgm:cxn modelId="{AAB2C639-D0E8-48BA-B8A8-D0917EF9E4A1}" type="presParOf" srcId="{7601A359-D2F3-4288-80DA-C4363845F170}" destId="{1682D29A-7A81-472A-9696-BCD4F5C551C9}" srcOrd="0" destOrd="0" presId="urn:microsoft.com/office/officeart/2005/8/layout/process5"/>
    <dgm:cxn modelId="{8F56073F-256B-4233-90C6-2DF9B35D31BA}" type="presParOf" srcId="{3A368B1F-0D29-40C4-A70D-68191C54E8B5}" destId="{54BFC474-35A1-4E17-8738-37CEFB27B965}" srcOrd="4" destOrd="0" presId="urn:microsoft.com/office/officeart/2005/8/layout/process5"/>
    <dgm:cxn modelId="{E0B07D62-C38E-4ACD-9240-0FF99544CB86}" type="presParOf" srcId="{3A368B1F-0D29-40C4-A70D-68191C54E8B5}" destId="{9E38106A-5CBD-4128-A02F-8BB25FADA657}" srcOrd="5" destOrd="0" presId="urn:microsoft.com/office/officeart/2005/8/layout/process5"/>
    <dgm:cxn modelId="{A6F19067-8FB5-4F43-AF13-C79CA0A235D4}" type="presParOf" srcId="{9E38106A-5CBD-4128-A02F-8BB25FADA657}" destId="{49E65019-C47A-41C3-8CC0-0A9F24014F70}" srcOrd="0" destOrd="0" presId="urn:microsoft.com/office/officeart/2005/8/layout/process5"/>
    <dgm:cxn modelId="{1CE5F12E-CB67-494F-A208-82685535F22B}" type="presParOf" srcId="{3A368B1F-0D29-40C4-A70D-68191C54E8B5}" destId="{97A8BEB7-616E-482F-9340-93D1A357BE69}" srcOrd="6" destOrd="0" presId="urn:microsoft.com/office/officeart/2005/8/layout/process5"/>
    <dgm:cxn modelId="{BA5BA404-7764-4141-9CC8-41D7A35EA011}" type="presParOf" srcId="{3A368B1F-0D29-40C4-A70D-68191C54E8B5}" destId="{2FBFA73E-4ABE-45B2-AD63-39D69808C532}" srcOrd="7" destOrd="0" presId="urn:microsoft.com/office/officeart/2005/8/layout/process5"/>
    <dgm:cxn modelId="{BE720AE4-C297-4A1F-838F-662A342AE0FD}" type="presParOf" srcId="{2FBFA73E-4ABE-45B2-AD63-39D69808C532}" destId="{BBB1E4E3-8AFF-44B5-BEFD-D9AAD7B50505}" srcOrd="0" destOrd="0" presId="urn:microsoft.com/office/officeart/2005/8/layout/process5"/>
    <dgm:cxn modelId="{69BE2515-888B-4875-8649-484729BD73CC}" type="presParOf" srcId="{3A368B1F-0D29-40C4-A70D-68191C54E8B5}" destId="{DE402249-AAE8-4346-8560-38ACE205177D}" srcOrd="8" destOrd="0" presId="urn:microsoft.com/office/officeart/2005/8/layout/process5"/>
    <dgm:cxn modelId="{B5A30CE7-A6F6-4974-8656-1DF6A589AC65}" type="presParOf" srcId="{3A368B1F-0D29-40C4-A70D-68191C54E8B5}" destId="{217FD5FF-7DF1-4DA5-A5C5-AAC7C0358664}" srcOrd="9" destOrd="0" presId="urn:microsoft.com/office/officeart/2005/8/layout/process5"/>
    <dgm:cxn modelId="{A01A30B2-3849-4F8A-84A5-FDF826808A6A}" type="presParOf" srcId="{217FD5FF-7DF1-4DA5-A5C5-AAC7C0358664}" destId="{045E30DA-F45C-436F-88A4-2D56A334EDE4}" srcOrd="0" destOrd="0" presId="urn:microsoft.com/office/officeart/2005/8/layout/process5"/>
    <dgm:cxn modelId="{6C5CBD87-C444-420E-8B6B-449515B2D331}" type="presParOf" srcId="{3A368B1F-0D29-40C4-A70D-68191C54E8B5}" destId="{5F4D8858-74D6-4079-99A3-775950F838E5}" srcOrd="10" destOrd="0" presId="urn:microsoft.com/office/officeart/2005/8/layout/process5"/>
    <dgm:cxn modelId="{E8D22892-BE07-4FBB-A884-2924ACDF9126}" type="presParOf" srcId="{3A368B1F-0D29-40C4-A70D-68191C54E8B5}" destId="{6C456617-E49C-488F-9B18-8A0E2CE17826}" srcOrd="11" destOrd="0" presId="urn:microsoft.com/office/officeart/2005/8/layout/process5"/>
    <dgm:cxn modelId="{1942CA1F-613C-43C9-A589-4AAED6F21FF3}" type="presParOf" srcId="{6C456617-E49C-488F-9B18-8A0E2CE17826}" destId="{02C2CFDA-0B9A-489D-986A-97DBAC13C4E0}" srcOrd="0" destOrd="0" presId="urn:microsoft.com/office/officeart/2005/8/layout/process5"/>
    <dgm:cxn modelId="{7BEA603B-0EB1-45DF-9A02-2AFBFFD26A12}" type="presParOf" srcId="{3A368B1F-0D29-40C4-A70D-68191C54E8B5}" destId="{7331E267-976B-4BE1-AFF5-B9663AFDF289}" srcOrd="12" destOrd="0" presId="urn:microsoft.com/office/officeart/2005/8/layout/process5"/>
    <dgm:cxn modelId="{805E9007-3E44-4A82-8C2A-3D4F5138D095}" type="presParOf" srcId="{3A368B1F-0D29-40C4-A70D-68191C54E8B5}" destId="{3F616F9E-11FC-48AD-B9F3-C707895CC507}" srcOrd="13" destOrd="0" presId="urn:microsoft.com/office/officeart/2005/8/layout/process5"/>
    <dgm:cxn modelId="{0628C470-EC39-4DD7-AA8D-F946616D5342}" type="presParOf" srcId="{3F616F9E-11FC-48AD-B9F3-C707895CC507}" destId="{D7EBD5C6-FA6F-48F4-8558-B4A9557E68F5}" srcOrd="0" destOrd="0" presId="urn:microsoft.com/office/officeart/2005/8/layout/process5"/>
    <dgm:cxn modelId="{D02FFE7E-C7B1-475D-877C-C50760C7266E}" type="presParOf" srcId="{3A368B1F-0D29-40C4-A70D-68191C54E8B5}" destId="{27469C31-A4D2-48D7-B889-5810FC5E35BC}" srcOrd="14" destOrd="0" presId="urn:microsoft.com/office/officeart/2005/8/layout/process5"/>
    <dgm:cxn modelId="{241F3305-3F51-464C-8097-B3E54A3D9B8D}" type="presParOf" srcId="{3A368B1F-0D29-40C4-A70D-68191C54E8B5}" destId="{0D154E1E-84A6-495B-8B73-F980623A06C9}" srcOrd="15" destOrd="0" presId="urn:microsoft.com/office/officeart/2005/8/layout/process5"/>
    <dgm:cxn modelId="{EBC544C8-EC87-4E78-A366-CD94E12A2309}" type="presParOf" srcId="{0D154E1E-84A6-495B-8B73-F980623A06C9}" destId="{BF64936E-0D65-4847-AAC5-57DBBDA7F4CD}" srcOrd="0" destOrd="0" presId="urn:microsoft.com/office/officeart/2005/8/layout/process5"/>
    <dgm:cxn modelId="{A75F394F-3753-4E0B-8890-455DC39C93CC}" type="presParOf" srcId="{3A368B1F-0D29-40C4-A70D-68191C54E8B5}" destId="{ADFE6FE7-8192-46CE-9E83-46CEC7D0F4BA}" srcOrd="16" destOrd="0" presId="urn:microsoft.com/office/officeart/2005/8/layout/process5"/>
    <dgm:cxn modelId="{F47CD3DF-D09D-429F-8B95-48C820DCF532}" type="presParOf" srcId="{3A368B1F-0D29-40C4-A70D-68191C54E8B5}" destId="{D0E1AD8C-9BD9-4AE7-A5F9-181B9802C947}" srcOrd="17" destOrd="0" presId="urn:microsoft.com/office/officeart/2005/8/layout/process5"/>
    <dgm:cxn modelId="{3E113E2F-2285-49B1-AA63-8E830463F06E}" type="presParOf" srcId="{D0E1AD8C-9BD9-4AE7-A5F9-181B9802C947}" destId="{C7916174-CB8F-498B-9757-7E00F58DE4D7}" srcOrd="0" destOrd="0" presId="urn:microsoft.com/office/officeart/2005/8/layout/process5"/>
    <dgm:cxn modelId="{2778E4CF-117A-4CDB-985D-388E96FD7386}" type="presParOf" srcId="{3A368B1F-0D29-40C4-A70D-68191C54E8B5}" destId="{D0016BAB-E2F2-4662-9693-D78A5D7343D9}" srcOrd="18" destOrd="0" presId="urn:microsoft.com/office/officeart/2005/8/layout/process5"/>
    <dgm:cxn modelId="{04A574FC-4877-45FE-99AE-8BDAB723CF30}" type="presParOf" srcId="{3A368B1F-0D29-40C4-A70D-68191C54E8B5}" destId="{4B7DF626-3EFE-453D-A685-CA2A7B86807C}" srcOrd="19" destOrd="0" presId="urn:microsoft.com/office/officeart/2005/8/layout/process5"/>
    <dgm:cxn modelId="{5A2F50E3-D34B-4BC3-88CD-ECCA11A5092C}" type="presParOf" srcId="{4B7DF626-3EFE-453D-A685-CA2A7B86807C}" destId="{C8F76D9C-5608-46EA-A606-A8E9DC350559}" srcOrd="0" destOrd="0" presId="urn:microsoft.com/office/officeart/2005/8/layout/process5"/>
    <dgm:cxn modelId="{22E88B2B-824F-4451-8D5D-3C34A8236381}" type="presParOf" srcId="{3A368B1F-0D29-40C4-A70D-68191C54E8B5}" destId="{D4E3E7B7-8C65-4163-8A66-DC9554F7D79F}" srcOrd="20" destOrd="0" presId="urn:microsoft.com/office/officeart/2005/8/layout/process5"/>
    <dgm:cxn modelId="{A59555D8-8DAE-4667-A883-84A2F06C4C60}" type="presParOf" srcId="{3A368B1F-0D29-40C4-A70D-68191C54E8B5}" destId="{81BE6CC1-D135-48C7-ABDB-534E4AC5D1A2}" srcOrd="21" destOrd="0" presId="urn:microsoft.com/office/officeart/2005/8/layout/process5"/>
    <dgm:cxn modelId="{B3A84F18-D0CD-49B5-A704-A5FE468E68D0}" type="presParOf" srcId="{81BE6CC1-D135-48C7-ABDB-534E4AC5D1A2}" destId="{95AB0444-F27F-49DA-9151-E273DB2E39C2}" srcOrd="0" destOrd="0" presId="urn:microsoft.com/office/officeart/2005/8/layout/process5"/>
    <dgm:cxn modelId="{B2EE5CB4-A9E6-487E-806A-FB97CE993BA6}" type="presParOf" srcId="{3A368B1F-0D29-40C4-A70D-68191C54E8B5}" destId="{4C63B320-7FA5-4556-B07B-A742AF2B9828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BC2B70-5DC3-4731-B6AB-43C93D63F53E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B70B0AA-6057-460E-AED9-00C3718B753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(Updated) PLMTE list structure</a:t>
          </a:r>
        </a:p>
      </dgm:t>
    </dgm:pt>
    <dgm:pt modelId="{EAFA101D-3086-4090-9EA0-358EDAA9A71D}" type="parTrans" cxnId="{F9721526-4A19-4231-8EDC-055298E72E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9121BD-1374-4DCE-AC60-765903C62E0F}" type="sibTrans" cxnId="{F9721526-4A19-4231-8EDC-055298E72E17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69EA61A3-4A4D-4509-B511-594C860E4511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Check degree of separation (DoS)</a:t>
          </a:r>
        </a:p>
      </dgm:t>
    </dgm:pt>
    <dgm:pt modelId="{354A25E0-7317-4979-A005-938FCB988399}" type="parTrans" cxnId="{B111639B-1B81-49DB-A5D4-F58DF2CB6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8056FD71-3C05-4496-AC69-C6CAAC4BBDC9}" type="sibTrans" cxnId="{B111639B-1B81-49DB-A5D4-F58DF2CB69DA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007D580-0ED2-42BB-9C38-18945D1D82B2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DoS=0, enter direct extrapolations for all possible DESTINATIONS for the corresponding parametric choices</a:t>
          </a:r>
        </a:p>
      </dgm:t>
    </dgm:pt>
    <dgm:pt modelId="{B4D01F30-9598-4733-8050-AB4439B66C96}" type="parTrans" cxnId="{F196D8F3-E7E4-447B-89E5-8E77AD9DB7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D27540D-B040-42C9-8726-5436C279DFD1}" type="sibTrans" cxnId="{F196D8F3-E7E4-447B-89E5-8E77AD9DB7C1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8484C73-93AE-4006-914A-103AA1160E58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For all PLMTEs:</a:t>
          </a:r>
        </a:p>
      </dgm:t>
    </dgm:pt>
    <dgm:pt modelId="{8B363D67-29DF-4D43-88FA-B9117DA8B393}" type="parTrans" cxnId="{3B2990F9-B188-4559-9C64-6AA902B13E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A2B83EE-DC9A-43F0-8253-AE09B536B868}" type="sibTrans" cxnId="{3B2990F9-B188-4559-9C64-6AA902B13EDE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5D898D-DEC7-43D2-8B07-8FEDFCF6660D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If DoS&gt;0 relative efficacy where origin is populated with an extrapolation</a:t>
          </a:r>
        </a:p>
      </dgm:t>
    </dgm:pt>
    <dgm:pt modelId="{16A5C0D3-0C8C-4502-802A-9F44270670E8}" type="parTrans" cxnId="{DD79E442-155A-4BCF-A19F-7C32BDC2E5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A5089BF5-64F8-41AD-97C2-1AE162EEA21F}" type="sibTrans" cxnId="{DD79E442-155A-4BCF-A19F-7C32BDC2E55C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C5C876F1-8B61-4045-A085-CDB139C5B735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Identify the corresponding extrapolation ORIGIN, if any (if none, move on!)</a:t>
          </a:r>
        </a:p>
      </dgm:t>
    </dgm:pt>
    <dgm:pt modelId="{1A9120D2-49A1-4019-80D5-E5D719CC4C74}" type="parTrans" cxnId="{4D688DA6-F31E-420E-B159-5F7590D63F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4C4831B-D9D5-4964-AE54-2CA53D2F6A86}" type="sibTrans" cxnId="{4D688DA6-F31E-420E-B159-5F7590D63F45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B5BAF643-2EC1-4304-8C64-096F9C3EB457}">
      <dgm:prSet phldrT="[Text]"/>
      <dgm:spPr/>
      <dgm:t>
        <a:bodyPr/>
        <a:lstStyle/>
        <a:p>
          <a:r>
            <a:rPr lang="en-GB" dirty="0">
              <a:solidFill>
                <a:schemeClr val="tx1"/>
              </a:solidFill>
            </a:rPr>
            <a:t>Apply the relative efficacy stored in this PLMTE space to the ORIGIN survival extrapolation</a:t>
          </a:r>
        </a:p>
      </dgm:t>
    </dgm:pt>
    <dgm:pt modelId="{FD8FEBFC-3191-4CD7-A051-48082D35DA52}" type="parTrans" cxnId="{0F2C9519-73D7-40D3-A384-AD3A3455374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1CC529D5-F298-4433-AEE4-28B90D24A408}" type="sibTrans" cxnId="{0F2C9519-73D7-40D3-A384-AD3A34553748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3733E335-0593-49CD-8B69-AA76EE261870}" type="pres">
      <dgm:prSet presAssocID="{D9BC2B70-5DC3-4731-B6AB-43C93D63F53E}" presName="cycle" presStyleCnt="0">
        <dgm:presLayoutVars>
          <dgm:dir/>
          <dgm:resizeHandles val="exact"/>
        </dgm:presLayoutVars>
      </dgm:prSet>
      <dgm:spPr/>
    </dgm:pt>
    <dgm:pt modelId="{E41F661E-4567-45DA-B71D-D9663469EE27}" type="pres">
      <dgm:prSet presAssocID="{1B70B0AA-6057-460E-AED9-00C3718B753D}" presName="node" presStyleLbl="node1" presStyleIdx="0" presStyleCnt="3">
        <dgm:presLayoutVars>
          <dgm:bulletEnabled val="1"/>
        </dgm:presLayoutVars>
      </dgm:prSet>
      <dgm:spPr/>
    </dgm:pt>
    <dgm:pt modelId="{22F3A62D-D7B2-4DDB-BD94-578726C96863}" type="pres">
      <dgm:prSet presAssocID="{1C9121BD-1374-4DCE-AC60-765903C62E0F}" presName="sibTrans" presStyleLbl="sibTrans2D1" presStyleIdx="0" presStyleCnt="3"/>
      <dgm:spPr/>
    </dgm:pt>
    <dgm:pt modelId="{E6E3635D-DB6E-4012-804E-53389F1DF3AA}" type="pres">
      <dgm:prSet presAssocID="{1C9121BD-1374-4DCE-AC60-765903C62E0F}" presName="connectorText" presStyleLbl="sibTrans2D1" presStyleIdx="0" presStyleCnt="3"/>
      <dgm:spPr/>
    </dgm:pt>
    <dgm:pt modelId="{5CD480F2-47F3-43CE-B7F8-EF353E354C7A}" type="pres">
      <dgm:prSet presAssocID="{69EA61A3-4A4D-4509-B511-594C860E4511}" presName="node" presStyleLbl="node1" presStyleIdx="1" presStyleCnt="3">
        <dgm:presLayoutVars>
          <dgm:bulletEnabled val="1"/>
        </dgm:presLayoutVars>
      </dgm:prSet>
      <dgm:spPr/>
    </dgm:pt>
    <dgm:pt modelId="{0CD4FC5E-CBA6-4783-9162-BD86E196820C}" type="pres">
      <dgm:prSet presAssocID="{8056FD71-3C05-4496-AC69-C6CAAC4BBDC9}" presName="sibTrans" presStyleLbl="sibTrans2D1" presStyleIdx="1" presStyleCnt="3"/>
      <dgm:spPr/>
    </dgm:pt>
    <dgm:pt modelId="{880F4AF5-5211-4290-8D48-616E75AD88B4}" type="pres">
      <dgm:prSet presAssocID="{8056FD71-3C05-4496-AC69-C6CAAC4BBDC9}" presName="connectorText" presStyleLbl="sibTrans2D1" presStyleIdx="1" presStyleCnt="3"/>
      <dgm:spPr/>
    </dgm:pt>
    <dgm:pt modelId="{D161129B-4A91-4E6E-8E5B-22616537FEBC}" type="pres">
      <dgm:prSet presAssocID="{C8484C73-93AE-4006-914A-103AA1160E58}" presName="node" presStyleLbl="node1" presStyleIdx="2" presStyleCnt="3">
        <dgm:presLayoutVars>
          <dgm:bulletEnabled val="1"/>
        </dgm:presLayoutVars>
      </dgm:prSet>
      <dgm:spPr/>
    </dgm:pt>
    <dgm:pt modelId="{96C314C6-FA7D-4955-AC21-8DB1A191A94B}" type="pres">
      <dgm:prSet presAssocID="{1A2B83EE-DC9A-43F0-8253-AE09B536B868}" presName="sibTrans" presStyleLbl="sibTrans2D1" presStyleIdx="2" presStyleCnt="3"/>
      <dgm:spPr/>
    </dgm:pt>
    <dgm:pt modelId="{71428926-2387-484A-ACFD-3CD9318299EB}" type="pres">
      <dgm:prSet presAssocID="{1A2B83EE-DC9A-43F0-8253-AE09B536B868}" presName="connectorText" presStyleLbl="sibTrans2D1" presStyleIdx="2" presStyleCnt="3"/>
      <dgm:spPr/>
    </dgm:pt>
  </dgm:ptLst>
  <dgm:cxnLst>
    <dgm:cxn modelId="{226B3B11-C184-4062-BE75-6077124DEA9B}" type="presOf" srcId="{1A2B83EE-DC9A-43F0-8253-AE09B536B868}" destId="{71428926-2387-484A-ACFD-3CD9318299EB}" srcOrd="1" destOrd="0" presId="urn:microsoft.com/office/officeart/2005/8/layout/cycle2"/>
    <dgm:cxn modelId="{AB1A3116-D43A-45A7-AC8B-6A6A58638775}" type="presOf" srcId="{1B70B0AA-6057-460E-AED9-00C3718B753D}" destId="{E41F661E-4567-45DA-B71D-D9663469EE27}" srcOrd="0" destOrd="0" presId="urn:microsoft.com/office/officeart/2005/8/layout/cycle2"/>
    <dgm:cxn modelId="{0F2C9519-73D7-40D3-A384-AD3A34553748}" srcId="{C8484C73-93AE-4006-914A-103AA1160E58}" destId="{B5BAF643-2EC1-4304-8C64-096F9C3EB457}" srcOrd="1" destOrd="0" parTransId="{FD8FEBFC-3191-4CD7-A051-48082D35DA52}" sibTransId="{1CC529D5-F298-4433-AEE4-28B90D24A408}"/>
    <dgm:cxn modelId="{DC25EE1E-DD15-4300-A852-1F81E173EF62}" type="presOf" srcId="{1C9121BD-1374-4DCE-AC60-765903C62E0F}" destId="{E6E3635D-DB6E-4012-804E-53389F1DF3AA}" srcOrd="1" destOrd="0" presId="urn:microsoft.com/office/officeart/2005/8/layout/cycle2"/>
    <dgm:cxn modelId="{F9721526-4A19-4231-8EDC-055298E72E17}" srcId="{D9BC2B70-5DC3-4731-B6AB-43C93D63F53E}" destId="{1B70B0AA-6057-460E-AED9-00C3718B753D}" srcOrd="0" destOrd="0" parTransId="{EAFA101D-3086-4090-9EA0-358EDAA9A71D}" sibTransId="{1C9121BD-1374-4DCE-AC60-765903C62E0F}"/>
    <dgm:cxn modelId="{D828E53B-886C-421E-9C2B-518D597FDA7C}" type="presOf" srcId="{1C9121BD-1374-4DCE-AC60-765903C62E0F}" destId="{22F3A62D-D7B2-4DDB-BD94-578726C96863}" srcOrd="0" destOrd="0" presId="urn:microsoft.com/office/officeart/2005/8/layout/cycle2"/>
    <dgm:cxn modelId="{AE806340-7CE8-4E00-82AB-B75C8A5E001A}" type="presOf" srcId="{69EA61A3-4A4D-4509-B511-594C860E4511}" destId="{5CD480F2-47F3-43CE-B7F8-EF353E354C7A}" srcOrd="0" destOrd="0" presId="urn:microsoft.com/office/officeart/2005/8/layout/cycle2"/>
    <dgm:cxn modelId="{DD79E442-155A-4BCF-A19F-7C32BDC2E55C}" srcId="{69EA61A3-4A4D-4509-B511-594C860E4511}" destId="{1C5D898D-DEC7-43D2-8B07-8FEDFCF6660D}" srcOrd="1" destOrd="0" parTransId="{16A5C0D3-0C8C-4502-802A-9F44270670E8}" sibTransId="{A5089BF5-64F8-41AD-97C2-1AE162EEA21F}"/>
    <dgm:cxn modelId="{9BFA6764-7443-4960-AEB3-4AC01ACE94B3}" type="presOf" srcId="{C8484C73-93AE-4006-914A-103AA1160E58}" destId="{D161129B-4A91-4E6E-8E5B-22616537FEBC}" srcOrd="0" destOrd="0" presId="urn:microsoft.com/office/officeart/2005/8/layout/cycle2"/>
    <dgm:cxn modelId="{C37DD644-E62C-4976-BB8A-5EF96107A459}" type="presOf" srcId="{1A2B83EE-DC9A-43F0-8253-AE09B536B868}" destId="{96C314C6-FA7D-4955-AC21-8DB1A191A94B}" srcOrd="0" destOrd="0" presId="urn:microsoft.com/office/officeart/2005/8/layout/cycle2"/>
    <dgm:cxn modelId="{7D53D375-9DAA-4D83-9B21-799B17A79952}" type="presOf" srcId="{D9BC2B70-5DC3-4731-B6AB-43C93D63F53E}" destId="{3733E335-0593-49CD-8B69-AA76EE261870}" srcOrd="0" destOrd="0" presId="urn:microsoft.com/office/officeart/2005/8/layout/cycle2"/>
    <dgm:cxn modelId="{52B25588-FD0B-4395-81CA-37E970C2ABBF}" type="presOf" srcId="{9007D580-0ED2-42BB-9C38-18945D1D82B2}" destId="{5CD480F2-47F3-43CE-B7F8-EF353E354C7A}" srcOrd="0" destOrd="1" presId="urn:microsoft.com/office/officeart/2005/8/layout/cycle2"/>
    <dgm:cxn modelId="{B111639B-1B81-49DB-A5D4-F58DF2CB69DA}" srcId="{D9BC2B70-5DC3-4731-B6AB-43C93D63F53E}" destId="{69EA61A3-4A4D-4509-B511-594C860E4511}" srcOrd="1" destOrd="0" parTransId="{354A25E0-7317-4979-A005-938FCB988399}" sibTransId="{8056FD71-3C05-4496-AC69-C6CAAC4BBDC9}"/>
    <dgm:cxn modelId="{C8DB1EA6-B066-426F-9DBA-F8E6CC7DFD4A}" type="presOf" srcId="{1C5D898D-DEC7-43D2-8B07-8FEDFCF6660D}" destId="{5CD480F2-47F3-43CE-B7F8-EF353E354C7A}" srcOrd="0" destOrd="2" presId="urn:microsoft.com/office/officeart/2005/8/layout/cycle2"/>
    <dgm:cxn modelId="{4D688DA6-F31E-420E-B159-5F7590D63F45}" srcId="{C8484C73-93AE-4006-914A-103AA1160E58}" destId="{C5C876F1-8B61-4045-A085-CDB139C5B735}" srcOrd="0" destOrd="0" parTransId="{1A9120D2-49A1-4019-80D5-E5D719CC4C74}" sibTransId="{24C4831B-D9D5-4964-AE54-2CA53D2F6A86}"/>
    <dgm:cxn modelId="{EE87AFB4-1DF0-4B84-95C9-7FD3A04B6742}" type="presOf" srcId="{8056FD71-3C05-4496-AC69-C6CAAC4BBDC9}" destId="{880F4AF5-5211-4290-8D48-616E75AD88B4}" srcOrd="1" destOrd="0" presId="urn:microsoft.com/office/officeart/2005/8/layout/cycle2"/>
    <dgm:cxn modelId="{79B3ECBA-D6F0-444F-B741-E6466CEB3E4E}" type="presOf" srcId="{B5BAF643-2EC1-4304-8C64-096F9C3EB457}" destId="{D161129B-4A91-4E6E-8E5B-22616537FEBC}" srcOrd="0" destOrd="2" presId="urn:microsoft.com/office/officeart/2005/8/layout/cycle2"/>
    <dgm:cxn modelId="{2CD239D3-95E5-42FB-9E32-FC08D3FCFCAD}" type="presOf" srcId="{8056FD71-3C05-4496-AC69-C6CAAC4BBDC9}" destId="{0CD4FC5E-CBA6-4783-9162-BD86E196820C}" srcOrd="0" destOrd="0" presId="urn:microsoft.com/office/officeart/2005/8/layout/cycle2"/>
    <dgm:cxn modelId="{DDF72EE8-10BD-4392-8731-F3C99FC6F8F6}" type="presOf" srcId="{C5C876F1-8B61-4045-A085-CDB139C5B735}" destId="{D161129B-4A91-4E6E-8E5B-22616537FEBC}" srcOrd="0" destOrd="1" presId="urn:microsoft.com/office/officeart/2005/8/layout/cycle2"/>
    <dgm:cxn modelId="{F196D8F3-E7E4-447B-89E5-8E77AD9DB7C1}" srcId="{69EA61A3-4A4D-4509-B511-594C860E4511}" destId="{9007D580-0ED2-42BB-9C38-18945D1D82B2}" srcOrd="0" destOrd="0" parTransId="{B4D01F30-9598-4733-8050-AB4439B66C96}" sibTransId="{9D27540D-B040-42C9-8726-5436C279DFD1}"/>
    <dgm:cxn modelId="{3B2990F9-B188-4559-9C64-6AA902B13EDE}" srcId="{D9BC2B70-5DC3-4731-B6AB-43C93D63F53E}" destId="{C8484C73-93AE-4006-914A-103AA1160E58}" srcOrd="2" destOrd="0" parTransId="{8B363D67-29DF-4D43-88FA-B9117DA8B393}" sibTransId="{1A2B83EE-DC9A-43F0-8253-AE09B536B868}"/>
    <dgm:cxn modelId="{0EAA2CAE-C449-424C-9740-45CBD41DE445}" type="presParOf" srcId="{3733E335-0593-49CD-8B69-AA76EE261870}" destId="{E41F661E-4567-45DA-B71D-D9663469EE27}" srcOrd="0" destOrd="0" presId="urn:microsoft.com/office/officeart/2005/8/layout/cycle2"/>
    <dgm:cxn modelId="{13F1AD21-4542-4E1A-9A79-617C81516027}" type="presParOf" srcId="{3733E335-0593-49CD-8B69-AA76EE261870}" destId="{22F3A62D-D7B2-4DDB-BD94-578726C96863}" srcOrd="1" destOrd="0" presId="urn:microsoft.com/office/officeart/2005/8/layout/cycle2"/>
    <dgm:cxn modelId="{7DDB918F-98CE-4227-B003-3057B2FDCBF8}" type="presParOf" srcId="{22F3A62D-D7B2-4DDB-BD94-578726C96863}" destId="{E6E3635D-DB6E-4012-804E-53389F1DF3AA}" srcOrd="0" destOrd="0" presId="urn:microsoft.com/office/officeart/2005/8/layout/cycle2"/>
    <dgm:cxn modelId="{52B481BF-EA83-4F60-ACE2-9396A0127D32}" type="presParOf" srcId="{3733E335-0593-49CD-8B69-AA76EE261870}" destId="{5CD480F2-47F3-43CE-B7F8-EF353E354C7A}" srcOrd="2" destOrd="0" presId="urn:microsoft.com/office/officeart/2005/8/layout/cycle2"/>
    <dgm:cxn modelId="{7F2C8B71-90F7-46F4-81F7-5A5426BD9447}" type="presParOf" srcId="{3733E335-0593-49CD-8B69-AA76EE261870}" destId="{0CD4FC5E-CBA6-4783-9162-BD86E196820C}" srcOrd="3" destOrd="0" presId="urn:microsoft.com/office/officeart/2005/8/layout/cycle2"/>
    <dgm:cxn modelId="{9B1E5C95-E5CA-4D27-8A5D-B975A685DE6A}" type="presParOf" srcId="{0CD4FC5E-CBA6-4783-9162-BD86E196820C}" destId="{880F4AF5-5211-4290-8D48-616E75AD88B4}" srcOrd="0" destOrd="0" presId="urn:microsoft.com/office/officeart/2005/8/layout/cycle2"/>
    <dgm:cxn modelId="{4A49AD35-EDD5-4464-A6A8-2609B985BEE0}" type="presParOf" srcId="{3733E335-0593-49CD-8B69-AA76EE261870}" destId="{D161129B-4A91-4E6E-8E5B-22616537FEBC}" srcOrd="4" destOrd="0" presId="urn:microsoft.com/office/officeart/2005/8/layout/cycle2"/>
    <dgm:cxn modelId="{6D0DAD6E-B09C-4B08-A85D-E9B4FED06D5D}" type="presParOf" srcId="{3733E335-0593-49CD-8B69-AA76EE261870}" destId="{96C314C6-FA7D-4955-AC21-8DB1A191A94B}" srcOrd="5" destOrd="0" presId="urn:microsoft.com/office/officeart/2005/8/layout/cycle2"/>
    <dgm:cxn modelId="{360C457C-74E3-4FD7-A1E5-EF5B9E1B30E5}" type="presParOf" srcId="{96C314C6-FA7D-4955-AC21-8DB1A191A94B}" destId="{71428926-2387-484A-ACFD-3CD9318299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61D761-ABC9-446C-8FDC-3FA30655350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CEAD59A-6CEC-4A09-BF9E-DCA678E6D556}">
      <dgm:prSet phldrT="[Text]"/>
      <dgm:spPr/>
      <dgm:t>
        <a:bodyPr/>
        <a:lstStyle/>
        <a:p>
          <a:r>
            <a:rPr lang="en-GB" dirty="0"/>
            <a:t>Starting point: every possible extrapolation from input set and layers of relative efficacy</a:t>
          </a:r>
        </a:p>
      </dgm:t>
    </dgm:pt>
    <dgm:pt modelId="{76C7570C-B63E-4F00-8354-661BDA9914FE}" type="sibTrans" cxnId="{645AA1C3-BCDD-46B6-BD0C-B91CD93451CF}">
      <dgm:prSet/>
      <dgm:spPr/>
      <dgm:t>
        <a:bodyPr/>
        <a:lstStyle/>
        <a:p>
          <a:endParaRPr lang="en-GB"/>
        </a:p>
      </dgm:t>
    </dgm:pt>
    <dgm:pt modelId="{C50137E7-58DD-4B34-8DE4-41967E8F2611}" type="parTrans" cxnId="{645AA1C3-BCDD-46B6-BD0C-B91CD93451CF}">
      <dgm:prSet/>
      <dgm:spPr/>
      <dgm:t>
        <a:bodyPr/>
        <a:lstStyle/>
        <a:p>
          <a:endParaRPr lang="en-GB"/>
        </a:p>
      </dgm:t>
    </dgm:pt>
    <dgm:pt modelId="{7F79AE24-54C6-41D7-A43C-35BD9D5712EB}">
      <dgm:prSet phldrT="[Text]"/>
      <dgm:spPr/>
      <dgm:t>
        <a:bodyPr/>
        <a:lstStyle/>
        <a:p>
          <a:r>
            <a:rPr lang="en-GB" dirty="0"/>
            <a:t>We need to model every possible treatment pathway as efficiently as possible</a:t>
          </a:r>
        </a:p>
      </dgm:t>
    </dgm:pt>
    <dgm:pt modelId="{DD063D26-BEE2-4DB0-8078-78999692D934}" type="parTrans" cxnId="{430812DF-CE6C-402D-AB57-710C74BDEB6D}">
      <dgm:prSet/>
      <dgm:spPr/>
      <dgm:t>
        <a:bodyPr/>
        <a:lstStyle/>
        <a:p>
          <a:endParaRPr lang="en-GB"/>
        </a:p>
      </dgm:t>
    </dgm:pt>
    <dgm:pt modelId="{CA1C2BE5-16D7-46D2-80D5-2111EDCC0441}" type="sibTrans" cxnId="{430812DF-CE6C-402D-AB57-710C74BDEB6D}">
      <dgm:prSet/>
      <dgm:spPr/>
      <dgm:t>
        <a:bodyPr/>
        <a:lstStyle/>
        <a:p>
          <a:endParaRPr lang="en-GB"/>
        </a:p>
      </dgm:t>
    </dgm:pt>
    <dgm:pt modelId="{F353FADF-922F-4F30-B602-4D2FC750D5D5}">
      <dgm:prSet phldrT="[Text]"/>
      <dgm:spPr/>
      <dgm:t>
        <a:bodyPr/>
        <a:lstStyle/>
        <a:p>
          <a:r>
            <a:rPr lang="en-GB" dirty="0"/>
            <a:t>We use tunnels. Lots and lots of tunnels…</a:t>
          </a:r>
        </a:p>
      </dgm:t>
    </dgm:pt>
    <dgm:pt modelId="{35129588-8B82-43EE-B371-A96F85F635C6}" type="parTrans" cxnId="{8EB088EF-C2E2-4B3E-8AE4-EBB9D7E02643}">
      <dgm:prSet/>
      <dgm:spPr/>
      <dgm:t>
        <a:bodyPr/>
        <a:lstStyle/>
        <a:p>
          <a:endParaRPr lang="en-GB"/>
        </a:p>
      </dgm:t>
    </dgm:pt>
    <dgm:pt modelId="{F3BA71A3-B7FB-4705-8736-4A6818108738}" type="sibTrans" cxnId="{8EB088EF-C2E2-4B3E-8AE4-EBB9D7E02643}">
      <dgm:prSet/>
      <dgm:spPr/>
      <dgm:t>
        <a:bodyPr/>
        <a:lstStyle/>
        <a:p>
          <a:endParaRPr lang="en-GB"/>
        </a:p>
      </dgm:t>
    </dgm:pt>
    <dgm:pt modelId="{3B741EA0-6333-4B71-AC0C-05C68BB8CDC6}">
      <dgm:prSet phldrT="[Text]"/>
      <dgm:spPr/>
      <dgm:t>
        <a:bodyPr/>
        <a:lstStyle/>
        <a:p>
          <a:r>
            <a:rPr lang="en-GB" dirty="0"/>
            <a:t>Patients flow through successive lines of therapy, and we have the extrapolations</a:t>
          </a:r>
        </a:p>
      </dgm:t>
    </dgm:pt>
    <dgm:pt modelId="{A1CC3317-E624-424F-A548-7C527B020FFA}" type="parTrans" cxnId="{D2862E84-585E-4008-93C8-543509EE2929}">
      <dgm:prSet/>
      <dgm:spPr/>
      <dgm:t>
        <a:bodyPr/>
        <a:lstStyle/>
        <a:p>
          <a:endParaRPr lang="en-GB"/>
        </a:p>
      </dgm:t>
    </dgm:pt>
    <dgm:pt modelId="{3AA3955D-6D89-4D01-8AF3-88C0FFE84384}" type="sibTrans" cxnId="{D2862E84-585E-4008-93C8-543509EE292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D8EC5AE-CC07-4B8B-AE57-FD686E0553CC}">
          <dgm:prSet phldrT="[Text]"/>
          <dgm:spPr/>
          <dgm:t>
            <a:bodyPr/>
            <a:lstStyle/>
            <a:p>
              <a:r>
                <a:rPr lang="en-GB" dirty="0"/>
                <a:t>We can apply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en-GB" b="0" i="1" smtClean="0">
                      <a:latin typeface="Cambria Math" panose="02040503050406030204" pitchFamily="18" charset="0"/>
                    </a:rPr>
                    <m:t>=1 −</m:t>
                  </m:r>
                  <m:f>
                    <m:f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−1)</m:t>
                      </m:r>
                    </m:den>
                  </m:f>
                </m:oMath>
              </a14:m>
              <a:r>
                <a:rPr lang="en-GB" dirty="0"/>
                <a:t> as state </a:t>
              </a:r>
              <a:r>
                <a:rPr lang="en-GB" u="sng" dirty="0"/>
                <a:t>exit</a:t>
              </a:r>
              <a:r>
                <a:rPr lang="en-GB" dirty="0"/>
                <a:t> probabilities, and apply some assumptions to get all required TPs</a:t>
              </a:r>
            </a:p>
          </dgm:t>
        </dgm:pt>
      </mc:Choice>
      <mc:Fallback xmlns="">
        <dgm:pt modelId="{1D8EC5AE-CC07-4B8B-AE57-FD686E0553CC}">
          <dgm:prSet phldrT="[Text]"/>
          <dgm:spPr/>
          <dgm:t>
            <a:bodyPr/>
            <a:lstStyle/>
            <a:p>
              <a:r>
                <a:rPr lang="en-GB" dirty="0"/>
                <a:t>We can apply </a:t>
              </a:r>
              <a:r>
                <a:rPr lang="en-GB" b="0" i="0">
                  <a:latin typeface="Cambria Math" panose="02040503050406030204" pitchFamily="18" charset="0"/>
                </a:rPr>
                <a:t>𝑝_𝑡=1 −(𝑠(𝑡))/(𝑠(𝑡−1))</a:t>
              </a:r>
              <a:r>
                <a:rPr lang="en-GB" dirty="0"/>
                <a:t> as state </a:t>
              </a:r>
              <a:r>
                <a:rPr lang="en-GB" u="sng" dirty="0"/>
                <a:t>exit</a:t>
              </a:r>
              <a:r>
                <a:rPr lang="en-GB" dirty="0"/>
                <a:t> probabilities, and apply some assumptions to get all required TPs</a:t>
              </a:r>
            </a:p>
          </dgm:t>
        </dgm:pt>
      </mc:Fallback>
    </mc:AlternateContent>
    <dgm:pt modelId="{30CD0756-22C6-42C7-8DB2-04B59F9CE44A}" type="parTrans" cxnId="{4A8C7FA2-AE1C-4D1A-8652-6E382B01AED1}">
      <dgm:prSet/>
      <dgm:spPr/>
      <dgm:t>
        <a:bodyPr/>
        <a:lstStyle/>
        <a:p>
          <a:endParaRPr lang="en-GB"/>
        </a:p>
      </dgm:t>
    </dgm:pt>
    <dgm:pt modelId="{D19ADFDC-05BB-4CF4-83B7-6E480A109803}" type="sibTrans" cxnId="{4A8C7FA2-AE1C-4D1A-8652-6E382B01AED1}">
      <dgm:prSet/>
      <dgm:spPr/>
      <dgm:t>
        <a:bodyPr/>
        <a:lstStyle/>
        <a:p>
          <a:endParaRPr lang="en-GB"/>
        </a:p>
      </dgm:t>
    </dgm:pt>
    <dgm:pt modelId="{53331C1B-815C-4A0F-BFE3-B2542060A3F3}">
      <dgm:prSet phldrT="[Text]"/>
      <dgm:spPr/>
      <dgm:t>
        <a:bodyPr/>
        <a:lstStyle/>
        <a:p>
          <a:r>
            <a:rPr lang="en-GB" dirty="0"/>
            <a:t>We can put the TPs into matrix </a:t>
          </a:r>
          <a:r>
            <a:rPr lang="en-GB" b="1" dirty="0"/>
            <a:t>M.</a:t>
          </a:r>
          <a:r>
            <a:rPr lang="en-GB" b="0" dirty="0"/>
            <a:t> Note that for 5-line PATT, </a:t>
          </a:r>
          <a:r>
            <a:rPr lang="en-GB" b="1" dirty="0"/>
            <a:t>M has over 14,000 health states (rows &amp; cols)…M is very large!</a:t>
          </a:r>
        </a:p>
      </dgm:t>
    </dgm:pt>
    <dgm:pt modelId="{61DEA8FA-A8EE-4691-8281-381F4228B501}" type="parTrans" cxnId="{39E66978-DEBF-45EB-9941-305761B06766}">
      <dgm:prSet/>
      <dgm:spPr/>
      <dgm:t>
        <a:bodyPr/>
        <a:lstStyle/>
        <a:p>
          <a:endParaRPr lang="en-GB"/>
        </a:p>
      </dgm:t>
    </dgm:pt>
    <dgm:pt modelId="{4CCD7B72-F958-4D7C-8361-C9EC2941A063}" type="sibTrans" cxnId="{39E66978-DEBF-45EB-9941-305761B067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C63DACB-3C53-4F82-AD1E-81E8290C3B88}">
          <dgm:prSet phldrT="[Text]"/>
          <dgm:spPr/>
          <dgm:t>
            <a:bodyPr/>
            <a:lstStyle/>
            <a:p>
              <a:r>
                <a:rPr lang="en-GB" dirty="0"/>
                <a:t>We know that all patients start in state 1 (on 1L treatment), so we know the initial population vector </a:t>
              </a:r>
              <a:r>
                <a:rPr lang="en-GB" b="1" dirty="0"/>
                <a:t>p</a:t>
              </a:r>
              <a:r>
                <a:rPr lang="en-GB" b="0" dirty="0"/>
                <a:t> = </a:t>
              </a:r>
              <a14:m>
                <m:oMath xmlns:m="http://schemas.openxmlformats.org/officeDocument/2006/math">
                  <m:d>
                    <m:dPr>
                      <m:begChr m:val="["/>
                      <m:endChr m:val="]"/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en-GB" b="0" dirty="0"/>
                <a:t>, where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GB" b="0" i="1" smtClean="0">
                      <a:latin typeface="Cambria Math" panose="02040503050406030204" pitchFamily="18" charset="0"/>
                    </a:rPr>
                    <m:t>=1,;</m:t>
                  </m:r>
                  <m:sSub>
                    <m:sSub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</m:sub>
                  </m:sSub>
                  <m:r>
                    <a:rPr lang="en-GB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GB" b="0" dirty="0"/>
                <a:t> at baseline</a:t>
              </a:r>
            </a:p>
          </dgm:t>
        </dgm:pt>
      </mc:Choice>
      <mc:Fallback xmlns="">
        <dgm:pt modelId="{8C63DACB-3C53-4F82-AD1E-81E8290C3B88}">
          <dgm:prSet phldrT="[Text]"/>
          <dgm:spPr/>
          <dgm:t>
            <a:bodyPr/>
            <a:lstStyle/>
            <a:p>
              <a:r>
                <a:rPr lang="en-GB" dirty="0"/>
                <a:t>We know that all patients start in state 1 (on 1L treatment), so we know the initial population vector </a:t>
              </a:r>
              <a:r>
                <a:rPr lang="en-GB" b="1" dirty="0"/>
                <a:t>p</a:t>
              </a:r>
              <a:r>
                <a:rPr lang="en-GB" b="0" dirty="0"/>
                <a:t> = </a:t>
              </a:r>
              <a:r>
                <a:rPr lang="en-GB" b="0" i="0">
                  <a:latin typeface="Cambria Math" panose="02040503050406030204" pitchFamily="18" charset="0"/>
                </a:rPr>
                <a:t>[■8(𝑃_1&amp;⋯&amp;𝑝_𝐷 )]</a:t>
              </a:r>
              <a:r>
                <a:rPr lang="en-GB" b="0" dirty="0"/>
                <a:t>, where </a:t>
              </a:r>
              <a:r>
                <a:rPr lang="en-GB" b="0" i="0">
                  <a:latin typeface="Cambria Math" panose="02040503050406030204" pitchFamily="18" charset="0"/>
                </a:rPr>
                <a:t>𝑝_1=1,;𝑝_(2…𝐷)=0</a:t>
              </a:r>
              <a:r>
                <a:rPr lang="en-GB" b="0" dirty="0"/>
                <a:t> at baseline</a:t>
              </a:r>
            </a:p>
          </dgm:t>
        </dgm:pt>
      </mc:Fallback>
    </mc:AlternateContent>
    <dgm:pt modelId="{564FAE71-F39D-43ED-8782-ECC4420B003A}" type="parTrans" cxnId="{1A55845B-BE7C-4880-A9DB-02F1E08AF5A8}">
      <dgm:prSet/>
      <dgm:spPr/>
      <dgm:t>
        <a:bodyPr/>
        <a:lstStyle/>
        <a:p>
          <a:endParaRPr lang="en-GB"/>
        </a:p>
      </dgm:t>
    </dgm:pt>
    <dgm:pt modelId="{F807614C-997D-4E1B-985F-A302D5E15B2B}" type="sibTrans" cxnId="{1A55845B-BE7C-4880-A9DB-02F1E08AF5A8}">
      <dgm:prSet/>
      <dgm:spPr/>
      <dgm:t>
        <a:bodyPr/>
        <a:lstStyle/>
        <a:p>
          <a:endParaRPr lang="en-GB"/>
        </a:p>
      </dgm:t>
    </dgm:pt>
    <dgm:pt modelId="{A359AD79-4DF0-43FA-8CC3-4E3A090CE88F}" type="pres">
      <dgm:prSet presAssocID="{8D61D761-ABC9-446C-8FDC-3FA30655350C}" presName="Name0" presStyleCnt="0">
        <dgm:presLayoutVars>
          <dgm:dir/>
          <dgm:animLvl val="lvl"/>
          <dgm:resizeHandles val="exact"/>
        </dgm:presLayoutVars>
      </dgm:prSet>
      <dgm:spPr/>
    </dgm:pt>
    <dgm:pt modelId="{A47833DD-61BC-4837-B1F1-72BF4C7D7154}" type="pres">
      <dgm:prSet presAssocID="{F353FADF-922F-4F30-B602-4D2FC750D5D5}" presName="boxAndChildren" presStyleCnt="0"/>
      <dgm:spPr/>
    </dgm:pt>
    <dgm:pt modelId="{BD32A66F-5995-434A-A383-ACBC0BE6FDF7}" type="pres">
      <dgm:prSet presAssocID="{F353FADF-922F-4F30-B602-4D2FC750D5D5}" presName="parentTextBox" presStyleLbl="node1" presStyleIdx="0" presStyleCnt="2"/>
      <dgm:spPr/>
    </dgm:pt>
    <dgm:pt modelId="{6211DD28-18A6-4202-9593-29BA9BBDD69E}" type="pres">
      <dgm:prSet presAssocID="{F353FADF-922F-4F30-B602-4D2FC750D5D5}" presName="entireBox" presStyleLbl="node1" presStyleIdx="0" presStyleCnt="2"/>
      <dgm:spPr/>
    </dgm:pt>
    <dgm:pt modelId="{0FD57583-89F7-42C0-A16E-73E3E3CA3B10}" type="pres">
      <dgm:prSet presAssocID="{F353FADF-922F-4F30-B602-4D2FC750D5D5}" presName="descendantBox" presStyleCnt="0"/>
      <dgm:spPr/>
    </dgm:pt>
    <dgm:pt modelId="{A4705128-8C38-4286-8A0E-2584683F4944}" type="pres">
      <dgm:prSet presAssocID="{3B741EA0-6333-4B71-AC0C-05C68BB8CDC6}" presName="childTextBox" presStyleLbl="fgAccFollowNode1" presStyleIdx="0" presStyleCnt="5">
        <dgm:presLayoutVars>
          <dgm:bulletEnabled val="1"/>
        </dgm:presLayoutVars>
      </dgm:prSet>
      <dgm:spPr/>
    </dgm:pt>
    <dgm:pt modelId="{2B3558C8-44AA-42DD-866D-21BB8C5B0BE4}" type="pres">
      <dgm:prSet presAssocID="{1D8EC5AE-CC07-4B8B-AE57-FD686E0553CC}" presName="childTextBox" presStyleLbl="fgAccFollowNode1" presStyleIdx="1" presStyleCnt="5">
        <dgm:presLayoutVars>
          <dgm:bulletEnabled val="1"/>
        </dgm:presLayoutVars>
      </dgm:prSet>
      <dgm:spPr/>
    </dgm:pt>
    <dgm:pt modelId="{7EF18DCA-4144-4247-B810-DCA94ACF08E8}" type="pres">
      <dgm:prSet presAssocID="{53331C1B-815C-4A0F-BFE3-B2542060A3F3}" presName="childTextBox" presStyleLbl="fgAccFollowNode1" presStyleIdx="2" presStyleCnt="5">
        <dgm:presLayoutVars>
          <dgm:bulletEnabled val="1"/>
        </dgm:presLayoutVars>
      </dgm:prSet>
      <dgm:spPr/>
    </dgm:pt>
    <dgm:pt modelId="{7A14260A-50E2-414D-B0AD-DA8E57D6241B}" type="pres">
      <dgm:prSet presAssocID="{76C7570C-B63E-4F00-8354-661BDA9914FE}" presName="sp" presStyleCnt="0"/>
      <dgm:spPr/>
    </dgm:pt>
    <dgm:pt modelId="{1055B09F-33FA-4ED1-942A-93EFD19F2CD7}" type="pres">
      <dgm:prSet presAssocID="{0CEAD59A-6CEC-4A09-BF9E-DCA678E6D556}" presName="arrowAndChildren" presStyleCnt="0"/>
      <dgm:spPr/>
    </dgm:pt>
    <dgm:pt modelId="{AD6C95A4-6BE2-442D-86CD-1CA2C0BE4769}" type="pres">
      <dgm:prSet presAssocID="{0CEAD59A-6CEC-4A09-BF9E-DCA678E6D556}" presName="parentTextArrow" presStyleLbl="node1" presStyleIdx="0" presStyleCnt="2"/>
      <dgm:spPr/>
    </dgm:pt>
    <dgm:pt modelId="{60848D85-57EF-4D7B-B89E-D0E310411772}" type="pres">
      <dgm:prSet presAssocID="{0CEAD59A-6CEC-4A09-BF9E-DCA678E6D556}" presName="arrow" presStyleLbl="node1" presStyleIdx="1" presStyleCnt="2"/>
      <dgm:spPr/>
    </dgm:pt>
    <dgm:pt modelId="{8835A243-30DD-4680-A618-259F2C1712EC}" type="pres">
      <dgm:prSet presAssocID="{0CEAD59A-6CEC-4A09-BF9E-DCA678E6D556}" presName="descendantArrow" presStyleCnt="0"/>
      <dgm:spPr/>
    </dgm:pt>
    <dgm:pt modelId="{4F3BFA22-7D59-46A2-8363-B2635CDF66B1}" type="pres">
      <dgm:prSet presAssocID="{7F79AE24-54C6-41D7-A43C-35BD9D5712EB}" presName="childTextArrow" presStyleLbl="fgAccFollowNode1" presStyleIdx="3" presStyleCnt="5">
        <dgm:presLayoutVars>
          <dgm:bulletEnabled val="1"/>
        </dgm:presLayoutVars>
      </dgm:prSet>
      <dgm:spPr/>
    </dgm:pt>
    <dgm:pt modelId="{D68EE22A-57F7-47A2-8386-0F1EBF0B0344}" type="pres">
      <dgm:prSet presAssocID="{8C63DACB-3C53-4F82-AD1E-81E8290C3B88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E8EC904-A0C7-4AB4-88E3-2DD606971E11}" type="presOf" srcId="{F353FADF-922F-4F30-B602-4D2FC750D5D5}" destId="{BD32A66F-5995-434A-A383-ACBC0BE6FDF7}" srcOrd="0" destOrd="0" presId="urn:microsoft.com/office/officeart/2005/8/layout/process4"/>
    <dgm:cxn modelId="{10F9EA05-774F-4E2A-A846-47E22B695D76}" type="presOf" srcId="{0CEAD59A-6CEC-4A09-BF9E-DCA678E6D556}" destId="{60848D85-57EF-4D7B-B89E-D0E310411772}" srcOrd="1" destOrd="0" presId="urn:microsoft.com/office/officeart/2005/8/layout/process4"/>
    <dgm:cxn modelId="{6B74EC11-66D9-4783-93ED-949CFD9330E8}" type="presOf" srcId="{8D61D761-ABC9-446C-8FDC-3FA30655350C}" destId="{A359AD79-4DF0-43FA-8CC3-4E3A090CE88F}" srcOrd="0" destOrd="0" presId="urn:microsoft.com/office/officeart/2005/8/layout/process4"/>
    <dgm:cxn modelId="{D7F71534-B24C-45DC-BADC-BC8FBB89F1D4}" type="presOf" srcId="{0CEAD59A-6CEC-4A09-BF9E-DCA678E6D556}" destId="{AD6C95A4-6BE2-442D-86CD-1CA2C0BE4769}" srcOrd="0" destOrd="0" presId="urn:microsoft.com/office/officeart/2005/8/layout/process4"/>
    <dgm:cxn modelId="{1A55845B-BE7C-4880-A9DB-02F1E08AF5A8}" srcId="{0CEAD59A-6CEC-4A09-BF9E-DCA678E6D556}" destId="{8C63DACB-3C53-4F82-AD1E-81E8290C3B88}" srcOrd="1" destOrd="0" parTransId="{564FAE71-F39D-43ED-8782-ECC4420B003A}" sibTransId="{F807614C-997D-4E1B-985F-A302D5E15B2B}"/>
    <dgm:cxn modelId="{27E97850-E0DC-4759-83F4-94D01C3087F7}" type="presOf" srcId="{F353FADF-922F-4F30-B602-4D2FC750D5D5}" destId="{6211DD28-18A6-4202-9593-29BA9BBDD69E}" srcOrd="1" destOrd="0" presId="urn:microsoft.com/office/officeart/2005/8/layout/process4"/>
    <dgm:cxn modelId="{39E66978-DEBF-45EB-9941-305761B06766}" srcId="{F353FADF-922F-4F30-B602-4D2FC750D5D5}" destId="{53331C1B-815C-4A0F-BFE3-B2542060A3F3}" srcOrd="2" destOrd="0" parTransId="{61DEA8FA-A8EE-4691-8281-381F4228B501}" sibTransId="{4CCD7B72-F958-4D7C-8361-C9EC2941A063}"/>
    <dgm:cxn modelId="{E1D8DD7C-BFB0-4889-B3E9-C7326E3F0555}" type="presOf" srcId="{1D8EC5AE-CC07-4B8B-AE57-FD686E0553CC}" destId="{2B3558C8-44AA-42DD-866D-21BB8C5B0BE4}" srcOrd="0" destOrd="0" presId="urn:microsoft.com/office/officeart/2005/8/layout/process4"/>
    <dgm:cxn modelId="{61D3217D-AC69-40BF-8184-5698BF49889A}" type="presOf" srcId="{3B741EA0-6333-4B71-AC0C-05C68BB8CDC6}" destId="{A4705128-8C38-4286-8A0E-2584683F4944}" srcOrd="0" destOrd="0" presId="urn:microsoft.com/office/officeart/2005/8/layout/process4"/>
    <dgm:cxn modelId="{D2862E84-585E-4008-93C8-543509EE2929}" srcId="{F353FADF-922F-4F30-B602-4D2FC750D5D5}" destId="{3B741EA0-6333-4B71-AC0C-05C68BB8CDC6}" srcOrd="0" destOrd="0" parTransId="{A1CC3317-E624-424F-A548-7C527B020FFA}" sibTransId="{3AA3955D-6D89-4D01-8AF3-88C0FFE84384}"/>
    <dgm:cxn modelId="{4A8C7FA2-AE1C-4D1A-8652-6E382B01AED1}" srcId="{F353FADF-922F-4F30-B602-4D2FC750D5D5}" destId="{1D8EC5AE-CC07-4B8B-AE57-FD686E0553CC}" srcOrd="1" destOrd="0" parTransId="{30CD0756-22C6-42C7-8DB2-04B59F9CE44A}" sibTransId="{D19ADFDC-05BB-4CF4-83B7-6E480A109803}"/>
    <dgm:cxn modelId="{E08FF2A4-5C12-436B-9902-68D8634BC514}" type="presOf" srcId="{8C63DACB-3C53-4F82-AD1E-81E8290C3B88}" destId="{D68EE22A-57F7-47A2-8386-0F1EBF0B0344}" srcOrd="0" destOrd="0" presId="urn:microsoft.com/office/officeart/2005/8/layout/process4"/>
    <dgm:cxn modelId="{645AA1C3-BCDD-46B6-BD0C-B91CD93451CF}" srcId="{8D61D761-ABC9-446C-8FDC-3FA30655350C}" destId="{0CEAD59A-6CEC-4A09-BF9E-DCA678E6D556}" srcOrd="0" destOrd="0" parTransId="{C50137E7-58DD-4B34-8DE4-41967E8F2611}" sibTransId="{76C7570C-B63E-4F00-8354-661BDA9914FE}"/>
    <dgm:cxn modelId="{430812DF-CE6C-402D-AB57-710C74BDEB6D}" srcId="{0CEAD59A-6CEC-4A09-BF9E-DCA678E6D556}" destId="{7F79AE24-54C6-41D7-A43C-35BD9D5712EB}" srcOrd="0" destOrd="0" parTransId="{DD063D26-BEE2-4DB0-8078-78999692D934}" sibTransId="{CA1C2BE5-16D7-46D2-80D5-2111EDCC0441}"/>
    <dgm:cxn modelId="{00997CE7-54C9-4E62-8F11-38DF6CE3BF55}" type="presOf" srcId="{53331C1B-815C-4A0F-BFE3-B2542060A3F3}" destId="{7EF18DCA-4144-4247-B810-DCA94ACF08E8}" srcOrd="0" destOrd="0" presId="urn:microsoft.com/office/officeart/2005/8/layout/process4"/>
    <dgm:cxn modelId="{8EB088EF-C2E2-4B3E-8AE4-EBB9D7E02643}" srcId="{8D61D761-ABC9-446C-8FDC-3FA30655350C}" destId="{F353FADF-922F-4F30-B602-4D2FC750D5D5}" srcOrd="1" destOrd="0" parTransId="{35129588-8B82-43EE-B371-A96F85F635C6}" sibTransId="{F3BA71A3-B7FB-4705-8736-4A6818108738}"/>
    <dgm:cxn modelId="{6A5DEFFE-AB75-4AE9-A9D7-0D10315901F8}" type="presOf" srcId="{7F79AE24-54C6-41D7-A43C-35BD9D5712EB}" destId="{4F3BFA22-7D59-46A2-8363-B2635CDF66B1}" srcOrd="0" destOrd="0" presId="urn:microsoft.com/office/officeart/2005/8/layout/process4"/>
    <dgm:cxn modelId="{8A7C762E-FA1F-420B-9F82-39DF1FFDA341}" type="presParOf" srcId="{A359AD79-4DF0-43FA-8CC3-4E3A090CE88F}" destId="{A47833DD-61BC-4837-B1F1-72BF4C7D7154}" srcOrd="0" destOrd="0" presId="urn:microsoft.com/office/officeart/2005/8/layout/process4"/>
    <dgm:cxn modelId="{4EA7EC2A-8990-42B7-9B07-60318D8E125A}" type="presParOf" srcId="{A47833DD-61BC-4837-B1F1-72BF4C7D7154}" destId="{BD32A66F-5995-434A-A383-ACBC0BE6FDF7}" srcOrd="0" destOrd="0" presId="urn:microsoft.com/office/officeart/2005/8/layout/process4"/>
    <dgm:cxn modelId="{59789DEB-EF42-49D8-B84A-DBB4548A768C}" type="presParOf" srcId="{A47833DD-61BC-4837-B1F1-72BF4C7D7154}" destId="{6211DD28-18A6-4202-9593-29BA9BBDD69E}" srcOrd="1" destOrd="0" presId="urn:microsoft.com/office/officeart/2005/8/layout/process4"/>
    <dgm:cxn modelId="{D1EDE117-FF01-4FFB-80FC-425D36AF990D}" type="presParOf" srcId="{A47833DD-61BC-4837-B1F1-72BF4C7D7154}" destId="{0FD57583-89F7-42C0-A16E-73E3E3CA3B10}" srcOrd="2" destOrd="0" presId="urn:microsoft.com/office/officeart/2005/8/layout/process4"/>
    <dgm:cxn modelId="{7B26BA58-9F2F-44C2-B1A9-313133FBF40E}" type="presParOf" srcId="{0FD57583-89F7-42C0-A16E-73E3E3CA3B10}" destId="{A4705128-8C38-4286-8A0E-2584683F4944}" srcOrd="0" destOrd="0" presId="urn:microsoft.com/office/officeart/2005/8/layout/process4"/>
    <dgm:cxn modelId="{20940635-4F85-45CE-A0F1-B534F4754137}" type="presParOf" srcId="{0FD57583-89F7-42C0-A16E-73E3E3CA3B10}" destId="{2B3558C8-44AA-42DD-866D-21BB8C5B0BE4}" srcOrd="1" destOrd="0" presId="urn:microsoft.com/office/officeart/2005/8/layout/process4"/>
    <dgm:cxn modelId="{795CFE99-8FBA-42D9-AB08-229456E3F912}" type="presParOf" srcId="{0FD57583-89F7-42C0-A16E-73E3E3CA3B10}" destId="{7EF18DCA-4144-4247-B810-DCA94ACF08E8}" srcOrd="2" destOrd="0" presId="urn:microsoft.com/office/officeart/2005/8/layout/process4"/>
    <dgm:cxn modelId="{A4332C7B-17E0-4D31-8A9D-CDABDA9D8BDE}" type="presParOf" srcId="{A359AD79-4DF0-43FA-8CC3-4E3A090CE88F}" destId="{7A14260A-50E2-414D-B0AD-DA8E57D6241B}" srcOrd="1" destOrd="0" presId="urn:microsoft.com/office/officeart/2005/8/layout/process4"/>
    <dgm:cxn modelId="{748B3892-3C9E-441B-B342-9147D2200B19}" type="presParOf" srcId="{A359AD79-4DF0-43FA-8CC3-4E3A090CE88F}" destId="{1055B09F-33FA-4ED1-942A-93EFD19F2CD7}" srcOrd="2" destOrd="0" presId="urn:microsoft.com/office/officeart/2005/8/layout/process4"/>
    <dgm:cxn modelId="{6BF87087-2339-436C-A6E1-3CDB29E5EC60}" type="presParOf" srcId="{1055B09F-33FA-4ED1-942A-93EFD19F2CD7}" destId="{AD6C95A4-6BE2-442D-86CD-1CA2C0BE4769}" srcOrd="0" destOrd="0" presId="urn:microsoft.com/office/officeart/2005/8/layout/process4"/>
    <dgm:cxn modelId="{935EFD89-6D32-47AF-9491-9D98B608772E}" type="presParOf" srcId="{1055B09F-33FA-4ED1-942A-93EFD19F2CD7}" destId="{60848D85-57EF-4D7B-B89E-D0E310411772}" srcOrd="1" destOrd="0" presId="urn:microsoft.com/office/officeart/2005/8/layout/process4"/>
    <dgm:cxn modelId="{9D3C0CF2-90EE-4764-A001-81AD479533CB}" type="presParOf" srcId="{1055B09F-33FA-4ED1-942A-93EFD19F2CD7}" destId="{8835A243-30DD-4680-A618-259F2C1712EC}" srcOrd="2" destOrd="0" presId="urn:microsoft.com/office/officeart/2005/8/layout/process4"/>
    <dgm:cxn modelId="{C48F1758-02A8-4774-94BF-1EE1347430B7}" type="presParOf" srcId="{8835A243-30DD-4680-A618-259F2C1712EC}" destId="{4F3BFA22-7D59-46A2-8363-B2635CDF66B1}" srcOrd="0" destOrd="0" presId="urn:microsoft.com/office/officeart/2005/8/layout/process4"/>
    <dgm:cxn modelId="{8D833CFB-48C7-41ED-AD6D-90D53D6A0484}" type="presParOf" srcId="{8835A243-30DD-4680-A618-259F2C1712EC}" destId="{D68EE22A-57F7-47A2-8386-0F1EBF0B034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61D761-ABC9-446C-8FDC-3FA30655350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CEAD59A-6CEC-4A09-BF9E-DCA678E6D556}">
      <dgm:prSet phldrT="[Text]"/>
      <dgm:spPr/>
      <dgm:t>
        <a:bodyPr/>
        <a:lstStyle/>
        <a:p>
          <a:r>
            <a:rPr lang="en-GB" dirty="0"/>
            <a:t>Starting point: every possible extrapolation from input set and layers of relative efficacy</a:t>
          </a:r>
        </a:p>
      </dgm:t>
    </dgm:pt>
    <dgm:pt modelId="{76C7570C-B63E-4F00-8354-661BDA9914FE}" type="sibTrans" cxnId="{645AA1C3-BCDD-46B6-BD0C-B91CD93451CF}">
      <dgm:prSet/>
      <dgm:spPr/>
      <dgm:t>
        <a:bodyPr/>
        <a:lstStyle/>
        <a:p>
          <a:endParaRPr lang="en-GB"/>
        </a:p>
      </dgm:t>
    </dgm:pt>
    <dgm:pt modelId="{C50137E7-58DD-4B34-8DE4-41967E8F2611}" type="parTrans" cxnId="{645AA1C3-BCDD-46B6-BD0C-B91CD93451CF}">
      <dgm:prSet/>
      <dgm:spPr/>
      <dgm:t>
        <a:bodyPr/>
        <a:lstStyle/>
        <a:p>
          <a:endParaRPr lang="en-GB"/>
        </a:p>
      </dgm:t>
    </dgm:pt>
    <dgm:pt modelId="{7F79AE24-54C6-41D7-A43C-35BD9D5712EB}">
      <dgm:prSet phldrT="[Text]"/>
      <dgm:spPr/>
      <dgm:t>
        <a:bodyPr/>
        <a:lstStyle/>
        <a:p>
          <a:r>
            <a:rPr lang="en-GB" dirty="0"/>
            <a:t>We need to model every possible treatment pathway as efficiently as possible</a:t>
          </a:r>
        </a:p>
      </dgm:t>
    </dgm:pt>
    <dgm:pt modelId="{DD063D26-BEE2-4DB0-8078-78999692D934}" type="parTrans" cxnId="{430812DF-CE6C-402D-AB57-710C74BDEB6D}">
      <dgm:prSet/>
      <dgm:spPr/>
      <dgm:t>
        <a:bodyPr/>
        <a:lstStyle/>
        <a:p>
          <a:endParaRPr lang="en-GB"/>
        </a:p>
      </dgm:t>
    </dgm:pt>
    <dgm:pt modelId="{CA1C2BE5-16D7-46D2-80D5-2111EDCC0441}" type="sibTrans" cxnId="{430812DF-CE6C-402D-AB57-710C74BDEB6D}">
      <dgm:prSet/>
      <dgm:spPr/>
      <dgm:t>
        <a:bodyPr/>
        <a:lstStyle/>
        <a:p>
          <a:endParaRPr lang="en-GB"/>
        </a:p>
      </dgm:t>
    </dgm:pt>
    <dgm:pt modelId="{F353FADF-922F-4F30-B602-4D2FC750D5D5}">
      <dgm:prSet phldrT="[Text]"/>
      <dgm:spPr/>
      <dgm:t>
        <a:bodyPr/>
        <a:lstStyle/>
        <a:p>
          <a:r>
            <a:rPr lang="en-GB" dirty="0"/>
            <a:t>We use tunnels. Lots and lots of tunnels…</a:t>
          </a:r>
        </a:p>
      </dgm:t>
    </dgm:pt>
    <dgm:pt modelId="{35129588-8B82-43EE-B371-A96F85F635C6}" type="parTrans" cxnId="{8EB088EF-C2E2-4B3E-8AE4-EBB9D7E02643}">
      <dgm:prSet/>
      <dgm:spPr/>
      <dgm:t>
        <a:bodyPr/>
        <a:lstStyle/>
        <a:p>
          <a:endParaRPr lang="en-GB"/>
        </a:p>
      </dgm:t>
    </dgm:pt>
    <dgm:pt modelId="{F3BA71A3-B7FB-4705-8736-4A6818108738}" type="sibTrans" cxnId="{8EB088EF-C2E2-4B3E-8AE4-EBB9D7E02643}">
      <dgm:prSet/>
      <dgm:spPr/>
      <dgm:t>
        <a:bodyPr/>
        <a:lstStyle/>
        <a:p>
          <a:endParaRPr lang="en-GB"/>
        </a:p>
      </dgm:t>
    </dgm:pt>
    <dgm:pt modelId="{3B741EA0-6333-4B71-AC0C-05C68BB8CDC6}">
      <dgm:prSet phldrT="[Text]"/>
      <dgm:spPr/>
      <dgm:t>
        <a:bodyPr/>
        <a:lstStyle/>
        <a:p>
          <a:r>
            <a:rPr lang="en-GB" dirty="0"/>
            <a:t>Patients flow through successive lines of therapy, and we have the extrapolations</a:t>
          </a:r>
        </a:p>
      </dgm:t>
    </dgm:pt>
    <dgm:pt modelId="{A1CC3317-E624-424F-A548-7C527B020FFA}" type="parTrans" cxnId="{D2862E84-585E-4008-93C8-543509EE2929}">
      <dgm:prSet/>
      <dgm:spPr/>
      <dgm:t>
        <a:bodyPr/>
        <a:lstStyle/>
        <a:p>
          <a:endParaRPr lang="en-GB"/>
        </a:p>
      </dgm:t>
    </dgm:pt>
    <dgm:pt modelId="{3AA3955D-6D89-4D01-8AF3-88C0FFE84384}" type="sibTrans" cxnId="{D2862E84-585E-4008-93C8-543509EE2929}">
      <dgm:prSet/>
      <dgm:spPr/>
      <dgm:t>
        <a:bodyPr/>
        <a:lstStyle/>
        <a:p>
          <a:endParaRPr lang="en-GB"/>
        </a:p>
      </dgm:t>
    </dgm:pt>
    <dgm:pt modelId="{1D8EC5AE-CC07-4B8B-AE57-FD686E0553CC}">
      <dgm:prSet phldrT="[Text]"/>
      <dgm:spPr>
        <a:blipFill>
          <a:blip xmlns:r="http://schemas.openxmlformats.org/officeDocument/2006/relationships" r:embed="rId1"/>
          <a:stretch>
            <a:fillRect b="-620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30CD0756-22C6-42C7-8DB2-04B59F9CE44A}" type="parTrans" cxnId="{4A8C7FA2-AE1C-4D1A-8652-6E382B01AED1}">
      <dgm:prSet/>
      <dgm:spPr/>
      <dgm:t>
        <a:bodyPr/>
        <a:lstStyle/>
        <a:p>
          <a:endParaRPr lang="en-GB"/>
        </a:p>
      </dgm:t>
    </dgm:pt>
    <dgm:pt modelId="{D19ADFDC-05BB-4CF4-83B7-6E480A109803}" type="sibTrans" cxnId="{4A8C7FA2-AE1C-4D1A-8652-6E382B01AED1}">
      <dgm:prSet/>
      <dgm:spPr/>
      <dgm:t>
        <a:bodyPr/>
        <a:lstStyle/>
        <a:p>
          <a:endParaRPr lang="en-GB"/>
        </a:p>
      </dgm:t>
    </dgm:pt>
    <dgm:pt modelId="{53331C1B-815C-4A0F-BFE3-B2542060A3F3}">
      <dgm:prSet phldrT="[Text]"/>
      <dgm:spPr/>
      <dgm:t>
        <a:bodyPr/>
        <a:lstStyle/>
        <a:p>
          <a:r>
            <a:rPr lang="en-GB" dirty="0"/>
            <a:t>We can put the TPs into matrix </a:t>
          </a:r>
          <a:r>
            <a:rPr lang="en-GB" b="1" dirty="0"/>
            <a:t>M.</a:t>
          </a:r>
          <a:r>
            <a:rPr lang="en-GB" b="0" dirty="0"/>
            <a:t> Note that for 5-line PATT, </a:t>
          </a:r>
          <a:r>
            <a:rPr lang="en-GB" b="1" dirty="0"/>
            <a:t>M has over 14,000 health states (rows &amp; cols)…M is very large!</a:t>
          </a:r>
        </a:p>
      </dgm:t>
    </dgm:pt>
    <dgm:pt modelId="{61DEA8FA-A8EE-4691-8281-381F4228B501}" type="parTrans" cxnId="{39E66978-DEBF-45EB-9941-305761B06766}">
      <dgm:prSet/>
      <dgm:spPr/>
      <dgm:t>
        <a:bodyPr/>
        <a:lstStyle/>
        <a:p>
          <a:endParaRPr lang="en-GB"/>
        </a:p>
      </dgm:t>
    </dgm:pt>
    <dgm:pt modelId="{4CCD7B72-F958-4D7C-8361-C9EC2941A063}" type="sibTrans" cxnId="{39E66978-DEBF-45EB-9941-305761B06766}">
      <dgm:prSet/>
      <dgm:spPr/>
      <dgm:t>
        <a:bodyPr/>
        <a:lstStyle/>
        <a:p>
          <a:endParaRPr lang="en-GB"/>
        </a:p>
      </dgm:t>
    </dgm:pt>
    <dgm:pt modelId="{8C63DACB-3C53-4F82-AD1E-81E8290C3B88}">
      <dgm:prSet phldrT="[Text]"/>
      <dgm:spPr>
        <a:blipFill>
          <a:blip xmlns:r="http://schemas.openxmlformats.org/officeDocument/2006/relationships" r:embed="rId2"/>
          <a:stretch>
            <a:fillRect r="-190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64FAE71-F39D-43ED-8782-ECC4420B003A}" type="parTrans" cxnId="{1A55845B-BE7C-4880-A9DB-02F1E08AF5A8}">
      <dgm:prSet/>
      <dgm:spPr/>
      <dgm:t>
        <a:bodyPr/>
        <a:lstStyle/>
        <a:p>
          <a:endParaRPr lang="en-GB"/>
        </a:p>
      </dgm:t>
    </dgm:pt>
    <dgm:pt modelId="{F807614C-997D-4E1B-985F-A302D5E15B2B}" type="sibTrans" cxnId="{1A55845B-BE7C-4880-A9DB-02F1E08AF5A8}">
      <dgm:prSet/>
      <dgm:spPr/>
      <dgm:t>
        <a:bodyPr/>
        <a:lstStyle/>
        <a:p>
          <a:endParaRPr lang="en-GB"/>
        </a:p>
      </dgm:t>
    </dgm:pt>
    <dgm:pt modelId="{A359AD79-4DF0-43FA-8CC3-4E3A090CE88F}" type="pres">
      <dgm:prSet presAssocID="{8D61D761-ABC9-446C-8FDC-3FA30655350C}" presName="Name0" presStyleCnt="0">
        <dgm:presLayoutVars>
          <dgm:dir/>
          <dgm:animLvl val="lvl"/>
          <dgm:resizeHandles val="exact"/>
        </dgm:presLayoutVars>
      </dgm:prSet>
      <dgm:spPr/>
    </dgm:pt>
    <dgm:pt modelId="{A47833DD-61BC-4837-B1F1-72BF4C7D7154}" type="pres">
      <dgm:prSet presAssocID="{F353FADF-922F-4F30-B602-4D2FC750D5D5}" presName="boxAndChildren" presStyleCnt="0"/>
      <dgm:spPr/>
    </dgm:pt>
    <dgm:pt modelId="{BD32A66F-5995-434A-A383-ACBC0BE6FDF7}" type="pres">
      <dgm:prSet presAssocID="{F353FADF-922F-4F30-B602-4D2FC750D5D5}" presName="parentTextBox" presStyleLbl="node1" presStyleIdx="0" presStyleCnt="2"/>
      <dgm:spPr/>
    </dgm:pt>
    <dgm:pt modelId="{6211DD28-18A6-4202-9593-29BA9BBDD69E}" type="pres">
      <dgm:prSet presAssocID="{F353FADF-922F-4F30-B602-4D2FC750D5D5}" presName="entireBox" presStyleLbl="node1" presStyleIdx="0" presStyleCnt="2"/>
      <dgm:spPr/>
    </dgm:pt>
    <dgm:pt modelId="{0FD57583-89F7-42C0-A16E-73E3E3CA3B10}" type="pres">
      <dgm:prSet presAssocID="{F353FADF-922F-4F30-B602-4D2FC750D5D5}" presName="descendantBox" presStyleCnt="0"/>
      <dgm:spPr/>
    </dgm:pt>
    <dgm:pt modelId="{A4705128-8C38-4286-8A0E-2584683F4944}" type="pres">
      <dgm:prSet presAssocID="{3B741EA0-6333-4B71-AC0C-05C68BB8CDC6}" presName="childTextBox" presStyleLbl="fgAccFollowNode1" presStyleIdx="0" presStyleCnt="5">
        <dgm:presLayoutVars>
          <dgm:bulletEnabled val="1"/>
        </dgm:presLayoutVars>
      </dgm:prSet>
      <dgm:spPr/>
    </dgm:pt>
    <dgm:pt modelId="{2B3558C8-44AA-42DD-866D-21BB8C5B0BE4}" type="pres">
      <dgm:prSet presAssocID="{1D8EC5AE-CC07-4B8B-AE57-FD686E0553CC}" presName="childTextBox" presStyleLbl="fgAccFollowNode1" presStyleIdx="1" presStyleCnt="5">
        <dgm:presLayoutVars>
          <dgm:bulletEnabled val="1"/>
        </dgm:presLayoutVars>
      </dgm:prSet>
      <dgm:spPr/>
    </dgm:pt>
    <dgm:pt modelId="{7EF18DCA-4144-4247-B810-DCA94ACF08E8}" type="pres">
      <dgm:prSet presAssocID="{53331C1B-815C-4A0F-BFE3-B2542060A3F3}" presName="childTextBox" presStyleLbl="fgAccFollowNode1" presStyleIdx="2" presStyleCnt="5">
        <dgm:presLayoutVars>
          <dgm:bulletEnabled val="1"/>
        </dgm:presLayoutVars>
      </dgm:prSet>
      <dgm:spPr/>
    </dgm:pt>
    <dgm:pt modelId="{7A14260A-50E2-414D-B0AD-DA8E57D6241B}" type="pres">
      <dgm:prSet presAssocID="{76C7570C-B63E-4F00-8354-661BDA9914FE}" presName="sp" presStyleCnt="0"/>
      <dgm:spPr/>
    </dgm:pt>
    <dgm:pt modelId="{1055B09F-33FA-4ED1-942A-93EFD19F2CD7}" type="pres">
      <dgm:prSet presAssocID="{0CEAD59A-6CEC-4A09-BF9E-DCA678E6D556}" presName="arrowAndChildren" presStyleCnt="0"/>
      <dgm:spPr/>
    </dgm:pt>
    <dgm:pt modelId="{AD6C95A4-6BE2-442D-86CD-1CA2C0BE4769}" type="pres">
      <dgm:prSet presAssocID="{0CEAD59A-6CEC-4A09-BF9E-DCA678E6D556}" presName="parentTextArrow" presStyleLbl="node1" presStyleIdx="0" presStyleCnt="2"/>
      <dgm:spPr/>
    </dgm:pt>
    <dgm:pt modelId="{60848D85-57EF-4D7B-B89E-D0E310411772}" type="pres">
      <dgm:prSet presAssocID="{0CEAD59A-6CEC-4A09-BF9E-DCA678E6D556}" presName="arrow" presStyleLbl="node1" presStyleIdx="1" presStyleCnt="2"/>
      <dgm:spPr/>
    </dgm:pt>
    <dgm:pt modelId="{8835A243-30DD-4680-A618-259F2C1712EC}" type="pres">
      <dgm:prSet presAssocID="{0CEAD59A-6CEC-4A09-BF9E-DCA678E6D556}" presName="descendantArrow" presStyleCnt="0"/>
      <dgm:spPr/>
    </dgm:pt>
    <dgm:pt modelId="{4F3BFA22-7D59-46A2-8363-B2635CDF66B1}" type="pres">
      <dgm:prSet presAssocID="{7F79AE24-54C6-41D7-A43C-35BD9D5712EB}" presName="childTextArrow" presStyleLbl="fgAccFollowNode1" presStyleIdx="3" presStyleCnt="5">
        <dgm:presLayoutVars>
          <dgm:bulletEnabled val="1"/>
        </dgm:presLayoutVars>
      </dgm:prSet>
      <dgm:spPr/>
    </dgm:pt>
    <dgm:pt modelId="{D68EE22A-57F7-47A2-8386-0F1EBF0B0344}" type="pres">
      <dgm:prSet presAssocID="{8C63DACB-3C53-4F82-AD1E-81E8290C3B88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3E8EC904-A0C7-4AB4-88E3-2DD606971E11}" type="presOf" srcId="{F353FADF-922F-4F30-B602-4D2FC750D5D5}" destId="{BD32A66F-5995-434A-A383-ACBC0BE6FDF7}" srcOrd="0" destOrd="0" presId="urn:microsoft.com/office/officeart/2005/8/layout/process4"/>
    <dgm:cxn modelId="{10F9EA05-774F-4E2A-A846-47E22B695D76}" type="presOf" srcId="{0CEAD59A-6CEC-4A09-BF9E-DCA678E6D556}" destId="{60848D85-57EF-4D7B-B89E-D0E310411772}" srcOrd="1" destOrd="0" presId="urn:microsoft.com/office/officeart/2005/8/layout/process4"/>
    <dgm:cxn modelId="{6B74EC11-66D9-4783-93ED-949CFD9330E8}" type="presOf" srcId="{8D61D761-ABC9-446C-8FDC-3FA30655350C}" destId="{A359AD79-4DF0-43FA-8CC3-4E3A090CE88F}" srcOrd="0" destOrd="0" presId="urn:microsoft.com/office/officeart/2005/8/layout/process4"/>
    <dgm:cxn modelId="{D7F71534-B24C-45DC-BADC-BC8FBB89F1D4}" type="presOf" srcId="{0CEAD59A-6CEC-4A09-BF9E-DCA678E6D556}" destId="{AD6C95A4-6BE2-442D-86CD-1CA2C0BE4769}" srcOrd="0" destOrd="0" presId="urn:microsoft.com/office/officeart/2005/8/layout/process4"/>
    <dgm:cxn modelId="{1A55845B-BE7C-4880-A9DB-02F1E08AF5A8}" srcId="{0CEAD59A-6CEC-4A09-BF9E-DCA678E6D556}" destId="{8C63DACB-3C53-4F82-AD1E-81E8290C3B88}" srcOrd="1" destOrd="0" parTransId="{564FAE71-F39D-43ED-8782-ECC4420B003A}" sibTransId="{F807614C-997D-4E1B-985F-A302D5E15B2B}"/>
    <dgm:cxn modelId="{27E97850-E0DC-4759-83F4-94D01C3087F7}" type="presOf" srcId="{F353FADF-922F-4F30-B602-4D2FC750D5D5}" destId="{6211DD28-18A6-4202-9593-29BA9BBDD69E}" srcOrd="1" destOrd="0" presId="urn:microsoft.com/office/officeart/2005/8/layout/process4"/>
    <dgm:cxn modelId="{39E66978-DEBF-45EB-9941-305761B06766}" srcId="{F353FADF-922F-4F30-B602-4D2FC750D5D5}" destId="{53331C1B-815C-4A0F-BFE3-B2542060A3F3}" srcOrd="2" destOrd="0" parTransId="{61DEA8FA-A8EE-4691-8281-381F4228B501}" sibTransId="{4CCD7B72-F958-4D7C-8361-C9EC2941A063}"/>
    <dgm:cxn modelId="{E1D8DD7C-BFB0-4889-B3E9-C7326E3F0555}" type="presOf" srcId="{1D8EC5AE-CC07-4B8B-AE57-FD686E0553CC}" destId="{2B3558C8-44AA-42DD-866D-21BB8C5B0BE4}" srcOrd="0" destOrd="0" presId="urn:microsoft.com/office/officeart/2005/8/layout/process4"/>
    <dgm:cxn modelId="{61D3217D-AC69-40BF-8184-5698BF49889A}" type="presOf" srcId="{3B741EA0-6333-4B71-AC0C-05C68BB8CDC6}" destId="{A4705128-8C38-4286-8A0E-2584683F4944}" srcOrd="0" destOrd="0" presId="urn:microsoft.com/office/officeart/2005/8/layout/process4"/>
    <dgm:cxn modelId="{D2862E84-585E-4008-93C8-543509EE2929}" srcId="{F353FADF-922F-4F30-B602-4D2FC750D5D5}" destId="{3B741EA0-6333-4B71-AC0C-05C68BB8CDC6}" srcOrd="0" destOrd="0" parTransId="{A1CC3317-E624-424F-A548-7C527B020FFA}" sibTransId="{3AA3955D-6D89-4D01-8AF3-88C0FFE84384}"/>
    <dgm:cxn modelId="{4A8C7FA2-AE1C-4D1A-8652-6E382B01AED1}" srcId="{F353FADF-922F-4F30-B602-4D2FC750D5D5}" destId="{1D8EC5AE-CC07-4B8B-AE57-FD686E0553CC}" srcOrd="1" destOrd="0" parTransId="{30CD0756-22C6-42C7-8DB2-04B59F9CE44A}" sibTransId="{D19ADFDC-05BB-4CF4-83B7-6E480A109803}"/>
    <dgm:cxn modelId="{E08FF2A4-5C12-436B-9902-68D8634BC514}" type="presOf" srcId="{8C63DACB-3C53-4F82-AD1E-81E8290C3B88}" destId="{D68EE22A-57F7-47A2-8386-0F1EBF0B0344}" srcOrd="0" destOrd="0" presId="urn:microsoft.com/office/officeart/2005/8/layout/process4"/>
    <dgm:cxn modelId="{645AA1C3-BCDD-46B6-BD0C-B91CD93451CF}" srcId="{8D61D761-ABC9-446C-8FDC-3FA30655350C}" destId="{0CEAD59A-6CEC-4A09-BF9E-DCA678E6D556}" srcOrd="0" destOrd="0" parTransId="{C50137E7-58DD-4B34-8DE4-41967E8F2611}" sibTransId="{76C7570C-B63E-4F00-8354-661BDA9914FE}"/>
    <dgm:cxn modelId="{430812DF-CE6C-402D-AB57-710C74BDEB6D}" srcId="{0CEAD59A-6CEC-4A09-BF9E-DCA678E6D556}" destId="{7F79AE24-54C6-41D7-A43C-35BD9D5712EB}" srcOrd="0" destOrd="0" parTransId="{DD063D26-BEE2-4DB0-8078-78999692D934}" sibTransId="{CA1C2BE5-16D7-46D2-80D5-2111EDCC0441}"/>
    <dgm:cxn modelId="{00997CE7-54C9-4E62-8F11-38DF6CE3BF55}" type="presOf" srcId="{53331C1B-815C-4A0F-BFE3-B2542060A3F3}" destId="{7EF18DCA-4144-4247-B810-DCA94ACF08E8}" srcOrd="0" destOrd="0" presId="urn:microsoft.com/office/officeart/2005/8/layout/process4"/>
    <dgm:cxn modelId="{8EB088EF-C2E2-4B3E-8AE4-EBB9D7E02643}" srcId="{8D61D761-ABC9-446C-8FDC-3FA30655350C}" destId="{F353FADF-922F-4F30-B602-4D2FC750D5D5}" srcOrd="1" destOrd="0" parTransId="{35129588-8B82-43EE-B371-A96F85F635C6}" sibTransId="{F3BA71A3-B7FB-4705-8736-4A6818108738}"/>
    <dgm:cxn modelId="{6A5DEFFE-AB75-4AE9-A9D7-0D10315901F8}" type="presOf" srcId="{7F79AE24-54C6-41D7-A43C-35BD9D5712EB}" destId="{4F3BFA22-7D59-46A2-8363-B2635CDF66B1}" srcOrd="0" destOrd="0" presId="urn:microsoft.com/office/officeart/2005/8/layout/process4"/>
    <dgm:cxn modelId="{8A7C762E-FA1F-420B-9F82-39DF1FFDA341}" type="presParOf" srcId="{A359AD79-4DF0-43FA-8CC3-4E3A090CE88F}" destId="{A47833DD-61BC-4837-B1F1-72BF4C7D7154}" srcOrd="0" destOrd="0" presId="urn:microsoft.com/office/officeart/2005/8/layout/process4"/>
    <dgm:cxn modelId="{4EA7EC2A-8990-42B7-9B07-60318D8E125A}" type="presParOf" srcId="{A47833DD-61BC-4837-B1F1-72BF4C7D7154}" destId="{BD32A66F-5995-434A-A383-ACBC0BE6FDF7}" srcOrd="0" destOrd="0" presId="urn:microsoft.com/office/officeart/2005/8/layout/process4"/>
    <dgm:cxn modelId="{59789DEB-EF42-49D8-B84A-DBB4548A768C}" type="presParOf" srcId="{A47833DD-61BC-4837-B1F1-72BF4C7D7154}" destId="{6211DD28-18A6-4202-9593-29BA9BBDD69E}" srcOrd="1" destOrd="0" presId="urn:microsoft.com/office/officeart/2005/8/layout/process4"/>
    <dgm:cxn modelId="{D1EDE117-FF01-4FFB-80FC-425D36AF990D}" type="presParOf" srcId="{A47833DD-61BC-4837-B1F1-72BF4C7D7154}" destId="{0FD57583-89F7-42C0-A16E-73E3E3CA3B10}" srcOrd="2" destOrd="0" presId="urn:microsoft.com/office/officeart/2005/8/layout/process4"/>
    <dgm:cxn modelId="{7B26BA58-9F2F-44C2-B1A9-313133FBF40E}" type="presParOf" srcId="{0FD57583-89F7-42C0-A16E-73E3E3CA3B10}" destId="{A4705128-8C38-4286-8A0E-2584683F4944}" srcOrd="0" destOrd="0" presId="urn:microsoft.com/office/officeart/2005/8/layout/process4"/>
    <dgm:cxn modelId="{20940635-4F85-45CE-A0F1-B534F4754137}" type="presParOf" srcId="{0FD57583-89F7-42C0-A16E-73E3E3CA3B10}" destId="{2B3558C8-44AA-42DD-866D-21BB8C5B0BE4}" srcOrd="1" destOrd="0" presId="urn:microsoft.com/office/officeart/2005/8/layout/process4"/>
    <dgm:cxn modelId="{795CFE99-8FBA-42D9-AB08-229456E3F912}" type="presParOf" srcId="{0FD57583-89F7-42C0-A16E-73E3E3CA3B10}" destId="{7EF18DCA-4144-4247-B810-DCA94ACF08E8}" srcOrd="2" destOrd="0" presId="urn:microsoft.com/office/officeart/2005/8/layout/process4"/>
    <dgm:cxn modelId="{A4332C7B-17E0-4D31-8A9D-CDABDA9D8BDE}" type="presParOf" srcId="{A359AD79-4DF0-43FA-8CC3-4E3A090CE88F}" destId="{7A14260A-50E2-414D-B0AD-DA8E57D6241B}" srcOrd="1" destOrd="0" presId="urn:microsoft.com/office/officeart/2005/8/layout/process4"/>
    <dgm:cxn modelId="{748B3892-3C9E-441B-B342-9147D2200B19}" type="presParOf" srcId="{A359AD79-4DF0-43FA-8CC3-4E3A090CE88F}" destId="{1055B09F-33FA-4ED1-942A-93EFD19F2CD7}" srcOrd="2" destOrd="0" presId="urn:microsoft.com/office/officeart/2005/8/layout/process4"/>
    <dgm:cxn modelId="{6BF87087-2339-436C-A6E1-3CDB29E5EC60}" type="presParOf" srcId="{1055B09F-33FA-4ED1-942A-93EFD19F2CD7}" destId="{AD6C95A4-6BE2-442D-86CD-1CA2C0BE4769}" srcOrd="0" destOrd="0" presId="urn:microsoft.com/office/officeart/2005/8/layout/process4"/>
    <dgm:cxn modelId="{935EFD89-6D32-47AF-9491-9D98B608772E}" type="presParOf" srcId="{1055B09F-33FA-4ED1-942A-93EFD19F2CD7}" destId="{60848D85-57EF-4D7B-B89E-D0E310411772}" srcOrd="1" destOrd="0" presId="urn:microsoft.com/office/officeart/2005/8/layout/process4"/>
    <dgm:cxn modelId="{9D3C0CF2-90EE-4764-A001-81AD479533CB}" type="presParOf" srcId="{1055B09F-33FA-4ED1-942A-93EFD19F2CD7}" destId="{8835A243-30DD-4680-A618-259F2C1712EC}" srcOrd="2" destOrd="0" presId="urn:microsoft.com/office/officeart/2005/8/layout/process4"/>
    <dgm:cxn modelId="{C48F1758-02A8-4774-94BF-1EE1347430B7}" type="presParOf" srcId="{8835A243-30DD-4680-A618-259F2C1712EC}" destId="{4F3BFA22-7D59-46A2-8363-B2635CDF66B1}" srcOrd="0" destOrd="0" presId="urn:microsoft.com/office/officeart/2005/8/layout/process4"/>
    <dgm:cxn modelId="{8D833CFB-48C7-41ED-AD6D-90D53D6A0484}" type="presParOf" srcId="{8835A243-30DD-4680-A618-259F2C1712EC}" destId="{D68EE22A-57F7-47A2-8386-0F1EBF0B034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61D761-ABC9-446C-8FDC-3FA30655350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DB67751-E284-4B62-ADB5-7E03E84804DF}">
          <dgm:prSet/>
          <dgm:spPr/>
          <dgm:t>
            <a:bodyPr/>
            <a:lstStyle/>
            <a:p>
              <a:r>
                <a:rPr lang="en-GB" b="0" u="none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p%*%M</a:t>
              </a:r>
              <a:r>
                <a:rPr lang="en-GB" dirty="0"/>
                <a:t> is at least 85% </a:t>
              </a:r>
              <a14:m>
                <m:oMath xmlns:m="http://schemas.openxmlformats.org/officeDocument/2006/math">
                  <m:r>
                    <a:rPr lang="en-GB" b="0" i="1" smtClean="0">
                      <a:latin typeface="Cambria Math" panose="02040503050406030204" pitchFamily="18" charset="0"/>
                    </a:rPr>
                    <m:t>0×0</m:t>
                  </m:r>
                </m:oMath>
              </a14:m>
              <a:r>
                <a:rPr lang="en-GB" dirty="0"/>
                <a:t>, so both </a:t>
              </a:r>
              <a:r>
                <a:rPr lang="en-GB" b="1" dirty="0"/>
                <a:t>p</a:t>
              </a:r>
              <a:r>
                <a:rPr lang="en-GB" dirty="0"/>
                <a:t> and </a:t>
              </a:r>
              <a:r>
                <a:rPr lang="en-GB" b="1" dirty="0"/>
                <a:t>M</a:t>
              </a:r>
              <a:r>
                <a:rPr lang="en-GB" dirty="0"/>
                <a:t> are </a:t>
              </a:r>
              <a:r>
                <a:rPr lang="en-GB" b="1" u="sng" dirty="0"/>
                <a:t>sparse</a:t>
              </a:r>
              <a:r>
                <a:rPr lang="en-GB" b="0" u="none" dirty="0"/>
                <a:t>. </a:t>
              </a:r>
              <a:r>
                <a:rPr lang="en-GB" b="0" u="none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p%*%M</a:t>
              </a:r>
              <a:r>
                <a:rPr lang="en-GB" b="0" u="none" dirty="0"/>
                <a:t> is a VERY bad idea in base R, as is </a:t>
              </a:r>
              <a:r>
                <a:rPr lang="en-GB" b="0" u="none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M[1,1] &lt;- p_11; M[1,2] &lt;- p_12.</a:t>
              </a:r>
              <a:r>
                <a:rPr lang="en-GB" b="0" u="none" dirty="0"/>
                <a:t> Under the hood R copies the WHOLE matrix every time you do this i.e., extremely slow </a:t>
              </a:r>
              <a:r>
                <a:rPr lang="en-GB" b="0" u="none" dirty="0">
                  <a:sym typeface="Wingdings" panose="05000000000000000000" pitchFamily="2" charset="2"/>
                </a:rPr>
                <a:t></a:t>
              </a:r>
              <a:endParaRPr lang="en-GB" u="sng" dirty="0"/>
            </a:p>
          </dgm:t>
        </dgm:pt>
      </mc:Choice>
      <mc:Fallback xmlns="">
        <dgm:pt modelId="{2DB67751-E284-4B62-ADB5-7E03E84804DF}">
          <dgm:prSet/>
          <dgm:spPr/>
          <dgm:t>
            <a:bodyPr/>
            <a:lstStyle/>
            <a:p>
              <a:r>
                <a:rPr lang="en-GB" b="0" u="none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p%*%M</a:t>
              </a:r>
              <a:r>
                <a:rPr lang="en-GB" dirty="0"/>
                <a:t> is at least 85% </a:t>
              </a:r>
              <a:r>
                <a:rPr lang="en-GB" b="0" i="0">
                  <a:latin typeface="Cambria Math" panose="02040503050406030204" pitchFamily="18" charset="0"/>
                </a:rPr>
                <a:t>0×0</a:t>
              </a:r>
              <a:r>
                <a:rPr lang="en-GB" dirty="0"/>
                <a:t>, so both </a:t>
              </a:r>
              <a:r>
                <a:rPr lang="en-GB" b="1" dirty="0"/>
                <a:t>p</a:t>
              </a:r>
              <a:r>
                <a:rPr lang="en-GB" dirty="0"/>
                <a:t> and </a:t>
              </a:r>
              <a:r>
                <a:rPr lang="en-GB" b="1" dirty="0"/>
                <a:t>M</a:t>
              </a:r>
              <a:r>
                <a:rPr lang="en-GB" dirty="0"/>
                <a:t> are </a:t>
              </a:r>
              <a:r>
                <a:rPr lang="en-GB" b="1" u="sng" dirty="0"/>
                <a:t>sparse</a:t>
              </a:r>
              <a:r>
                <a:rPr lang="en-GB" b="0" u="none" dirty="0"/>
                <a:t>. </a:t>
              </a:r>
              <a:r>
                <a:rPr lang="en-GB" b="0" u="none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p%*%M</a:t>
              </a:r>
              <a:r>
                <a:rPr lang="en-GB" b="0" u="none" dirty="0"/>
                <a:t> is a VERY bad idea in base R, as is </a:t>
              </a:r>
              <a:r>
                <a:rPr lang="en-GB" b="0" u="none" dirty="0"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M[1,1] &lt;- p_11; M[1,2] &lt;- p_12.</a:t>
              </a:r>
              <a:r>
                <a:rPr lang="en-GB" b="0" u="none" dirty="0"/>
                <a:t> Under the hood R copies the WHOLE matrix every time you do this i.e., extremely slow </a:t>
              </a:r>
              <a:r>
                <a:rPr lang="en-GB" b="0" u="none" dirty="0">
                  <a:sym typeface="Wingdings" panose="05000000000000000000" pitchFamily="2" charset="2"/>
                </a:rPr>
                <a:t></a:t>
              </a:r>
              <a:endParaRPr lang="en-GB" u="sng" dirty="0"/>
            </a:p>
          </dgm:t>
        </dgm:pt>
      </mc:Fallback>
    </mc:AlternateContent>
    <dgm:pt modelId="{C15E7017-73E4-454F-A987-2C8BDCA62C40}" type="parTrans" cxnId="{A679A539-62E0-42C8-8AC6-CFAC4C01EC7C}">
      <dgm:prSet/>
      <dgm:spPr/>
      <dgm:t>
        <a:bodyPr/>
        <a:lstStyle/>
        <a:p>
          <a:endParaRPr lang="en-GB"/>
        </a:p>
      </dgm:t>
    </dgm:pt>
    <dgm:pt modelId="{ABD21FE5-294F-4878-866D-87E0088DDCCB}" type="sibTrans" cxnId="{A679A539-62E0-42C8-8AC6-CFAC4C01EC7C}">
      <dgm:prSet/>
      <dgm:spPr/>
      <dgm:t>
        <a:bodyPr/>
        <a:lstStyle/>
        <a:p>
          <a:endParaRPr lang="en-GB"/>
        </a:p>
      </dgm:t>
    </dgm:pt>
    <dgm:pt modelId="{E6EA7E78-0D7D-4FBE-8C57-51BB3F62A8E7}">
      <dgm:prSet phldrT="[Text]"/>
      <dgm:spPr/>
      <dgm:t>
        <a:bodyPr/>
        <a:lstStyle/>
        <a:p>
          <a:r>
            <a:rPr lang="en-GB" dirty="0"/>
            <a:t>Now we have a (very large) transition probability matrix, but it’s a bit fiddly!</a:t>
          </a:r>
        </a:p>
      </dgm:t>
    </dgm:pt>
    <dgm:pt modelId="{49E43355-AEDF-4881-8438-2E7CEEE74B91}" type="parTrans" cxnId="{997C94D5-E103-46AB-944F-03EEB7D06AAC}">
      <dgm:prSet/>
      <dgm:spPr/>
      <dgm:t>
        <a:bodyPr/>
        <a:lstStyle/>
        <a:p>
          <a:endParaRPr lang="en-GB"/>
        </a:p>
      </dgm:t>
    </dgm:pt>
    <dgm:pt modelId="{F5EA81CF-39CA-4894-8A04-6927B4C8D584}" type="sibTrans" cxnId="{997C94D5-E103-46AB-944F-03EEB7D06AAC}">
      <dgm:prSet/>
      <dgm:spPr/>
      <dgm:t>
        <a:bodyPr/>
        <a:lstStyle/>
        <a:p>
          <a:endParaRPr lang="en-GB"/>
        </a:p>
      </dgm:t>
    </dgm:pt>
    <dgm:pt modelId="{7E608D14-0FC6-4CB7-8E39-6A9B893225A2}">
      <dgm:prSet/>
      <dgm:spPr/>
      <dgm:t>
        <a:bodyPr/>
        <a:lstStyle/>
        <a:p>
          <a:r>
            <a:rPr lang="en-GB" b="1" dirty="0"/>
            <a:t>M</a:t>
          </a:r>
          <a:r>
            <a:rPr lang="en-GB" dirty="0"/>
            <a:t> has some key features:</a:t>
          </a:r>
        </a:p>
      </dgm:t>
    </dgm:pt>
    <dgm:pt modelId="{CBE14ACE-FDE1-4FB5-AF5F-E675EA6DAF7D}" type="parTrans" cxnId="{A1819232-6FDE-477E-993F-D645B281D8B7}">
      <dgm:prSet/>
      <dgm:spPr/>
      <dgm:t>
        <a:bodyPr/>
        <a:lstStyle/>
        <a:p>
          <a:endParaRPr lang="en-GB"/>
        </a:p>
      </dgm:t>
    </dgm:pt>
    <dgm:pt modelId="{486850DC-A8DC-4688-A0C5-27EAA0E3CA26}" type="sibTrans" cxnId="{A1819232-6FDE-477E-993F-D645B281D8B7}">
      <dgm:prSet/>
      <dgm:spPr/>
      <dgm:t>
        <a:bodyPr/>
        <a:lstStyle/>
        <a:p>
          <a:endParaRPr lang="en-GB"/>
        </a:p>
      </dgm:t>
    </dgm:pt>
    <dgm:pt modelId="{884CB8AD-49BD-4DDA-BDB0-D2FEE6A4BEBB}">
      <dgm:prSet/>
      <dgm:spPr/>
      <dgm:t>
        <a:bodyPr/>
        <a:lstStyle/>
        <a:p>
          <a:r>
            <a:rPr lang="en-GB" b="1" dirty="0"/>
            <a:t>Top two rows change every cycle</a:t>
          </a:r>
          <a:r>
            <a:rPr lang="en-GB" dirty="0"/>
            <a:t>, but the </a:t>
          </a:r>
          <a:r>
            <a:rPr lang="en-GB" b="1" dirty="0"/>
            <a:t>rest of the matrix is static</a:t>
          </a:r>
        </a:p>
      </dgm:t>
    </dgm:pt>
    <dgm:pt modelId="{C5C26EBB-FEA8-4C10-953B-0CAB75C725A1}" type="parTrans" cxnId="{AC271E6D-38CF-47F7-BD8F-0C1148F7DE9C}">
      <dgm:prSet/>
      <dgm:spPr/>
      <dgm:t>
        <a:bodyPr/>
        <a:lstStyle/>
        <a:p>
          <a:endParaRPr lang="en-GB"/>
        </a:p>
      </dgm:t>
    </dgm:pt>
    <dgm:pt modelId="{9502102A-B604-405C-8B21-93A3F923AACB}" type="sibTrans" cxnId="{AC271E6D-38CF-47F7-BD8F-0C1148F7DE9C}">
      <dgm:prSet/>
      <dgm:spPr/>
      <dgm:t>
        <a:bodyPr/>
        <a:lstStyle/>
        <a:p>
          <a:endParaRPr lang="en-GB"/>
        </a:p>
      </dgm:t>
    </dgm:pt>
    <dgm:pt modelId="{893AA917-B749-4DB7-B2AF-D0368DAC38E8}">
      <dgm:prSet/>
      <dgm:spPr/>
      <dgm:t>
        <a:bodyPr/>
        <a:lstStyle/>
        <a:p>
          <a:r>
            <a:rPr lang="en-GB" dirty="0"/>
            <a:t>Rows 3+ of </a:t>
          </a:r>
          <a:r>
            <a:rPr lang="en-GB" b="1" dirty="0"/>
            <a:t>M</a:t>
          </a:r>
          <a:r>
            <a:rPr lang="en-GB" dirty="0"/>
            <a:t> are block-diagonal but offset by 1 column starting at cell 3,4. Blocks go in both directions like DT nodes!</a:t>
          </a:r>
        </a:p>
      </dgm:t>
    </dgm:pt>
    <dgm:pt modelId="{4A750301-AFCD-4D3A-91D7-BA23C3EC08C8}" type="parTrans" cxnId="{96A45166-08E2-470F-9945-43CC45866E4F}">
      <dgm:prSet/>
      <dgm:spPr/>
      <dgm:t>
        <a:bodyPr/>
        <a:lstStyle/>
        <a:p>
          <a:endParaRPr lang="en-GB"/>
        </a:p>
      </dgm:t>
    </dgm:pt>
    <dgm:pt modelId="{A3467C6F-75DC-481A-BEA0-8366E8E03F36}" type="sibTrans" cxnId="{96A45166-08E2-470F-9945-43CC45866E4F}">
      <dgm:prSet/>
      <dgm:spPr/>
      <dgm:t>
        <a:bodyPr/>
        <a:lstStyle/>
        <a:p>
          <a:endParaRPr lang="en-GB"/>
        </a:p>
      </dgm:t>
    </dgm:pt>
    <dgm:pt modelId="{5E7BE36B-164F-4F1B-A2C1-E7F625CF0E76}">
      <dgm:prSet/>
      <dgm:spPr/>
      <dgm:t>
        <a:bodyPr/>
        <a:lstStyle/>
        <a:p>
          <a:r>
            <a:rPr lang="en-GB" b="1" u="sng" dirty="0"/>
            <a:t>Solution</a:t>
          </a:r>
          <a:r>
            <a:rPr lang="en-GB" dirty="0"/>
            <a:t>: Compiler function, updater function, extrapolator function</a:t>
          </a:r>
        </a:p>
      </dgm:t>
    </dgm:pt>
    <dgm:pt modelId="{11CA387E-57A9-4016-B854-E49E06CBFC6F}" type="parTrans" cxnId="{846FE4DA-9770-4807-BC32-27E3D7A484EC}">
      <dgm:prSet/>
      <dgm:spPr/>
      <dgm:t>
        <a:bodyPr/>
        <a:lstStyle/>
        <a:p>
          <a:endParaRPr lang="en-GB"/>
        </a:p>
      </dgm:t>
    </dgm:pt>
    <dgm:pt modelId="{EDF8EDD1-A877-4C75-9F41-2383598A01E6}" type="sibTrans" cxnId="{846FE4DA-9770-4807-BC32-27E3D7A484EC}">
      <dgm:prSet/>
      <dgm:spPr/>
      <dgm:t>
        <a:bodyPr/>
        <a:lstStyle/>
        <a:p>
          <a:endParaRPr lang="en-GB"/>
        </a:p>
      </dgm:t>
    </dgm:pt>
    <dgm:pt modelId="{CC723575-C664-42DD-A0F9-FC9874FD7E09}">
      <dgm:prSet/>
      <dgm:spPr/>
      <dgm:t>
        <a:bodyPr/>
        <a:lstStyle/>
        <a:p>
          <a:r>
            <a:rPr lang="en-GB" dirty="0"/>
            <a:t>Compiler populates sparse matrix </a:t>
          </a:r>
          <a:r>
            <a:rPr lang="en-GB" b="0" dirty="0"/>
            <a:t>M</a:t>
          </a:r>
          <a:r>
            <a:rPr lang="en-GB" dirty="0"/>
            <a:t> using the PLMTE list (for cycle 0), then splits off the top two rows into a smaller matrix </a:t>
          </a:r>
          <a:r>
            <a:rPr lang="en-GB" b="1" dirty="0"/>
            <a:t>M1</a:t>
          </a:r>
          <a:r>
            <a:rPr lang="en-GB" b="0" dirty="0"/>
            <a:t> and the “rest” </a:t>
          </a:r>
          <a:r>
            <a:rPr lang="en-GB" b="1" dirty="0"/>
            <a:t>M2</a:t>
          </a:r>
          <a:endParaRPr lang="en-GB" dirty="0"/>
        </a:p>
      </dgm:t>
    </dgm:pt>
    <dgm:pt modelId="{CCD97FFE-D65C-425E-8081-B9755A95BD6B}" type="parTrans" cxnId="{D1A505C6-4661-4B20-80EA-4ECD602C3FB8}">
      <dgm:prSet/>
      <dgm:spPr/>
      <dgm:t>
        <a:bodyPr/>
        <a:lstStyle/>
        <a:p>
          <a:endParaRPr lang="en-GB"/>
        </a:p>
      </dgm:t>
    </dgm:pt>
    <dgm:pt modelId="{1006EABD-AA64-4DC2-AE7B-F2E92E798A90}" type="sibTrans" cxnId="{D1A505C6-4661-4B20-80EA-4ECD602C3FB8}">
      <dgm:prSet/>
      <dgm:spPr/>
      <dgm:t>
        <a:bodyPr/>
        <a:lstStyle/>
        <a:p>
          <a:endParaRPr lang="en-GB"/>
        </a:p>
      </dgm:t>
    </dgm:pt>
    <dgm:pt modelId="{71CAF0FA-675F-462D-B810-28A6E3945E74}">
      <dgm:prSet/>
      <dgm:spPr/>
      <dgm:t>
        <a:bodyPr/>
        <a:lstStyle/>
        <a:p>
          <a:r>
            <a:rPr lang="en-GB" b="0" dirty="0"/>
            <a:t>Extrapolator uses Reduce() to repeatedly perform </a:t>
          </a:r>
          <a:r>
            <a:rPr lang="en-GB" b="1" dirty="0"/>
            <a:t>p</a:t>
          </a:r>
          <a:r>
            <a:rPr lang="en-GB" b="0" dirty="0"/>
            <a:t> = </a:t>
          </a:r>
          <a:r>
            <a:rPr lang="en-GB" b="1" dirty="0"/>
            <a:t>p1M1</a:t>
          </a:r>
          <a:r>
            <a:rPr lang="en-GB" b="0" dirty="0"/>
            <a:t> + </a:t>
          </a:r>
          <a:r>
            <a:rPr lang="en-GB" b="1" dirty="0"/>
            <a:t>p2M2</a:t>
          </a:r>
          <a:r>
            <a:rPr lang="en-GB" b="0" dirty="0"/>
            <a:t> (after splitting </a:t>
          </a:r>
          <a:r>
            <a:rPr lang="en-GB" b="1" dirty="0"/>
            <a:t>p</a:t>
          </a:r>
          <a:r>
            <a:rPr lang="en-GB" b="0" dirty="0"/>
            <a:t>)</a:t>
          </a:r>
        </a:p>
      </dgm:t>
    </dgm:pt>
    <dgm:pt modelId="{72F19341-DB0F-4FA5-9A0A-C64498AB82B4}" type="parTrans" cxnId="{F6E6C665-312B-4E60-ACBB-3218E4770D2A}">
      <dgm:prSet/>
      <dgm:spPr/>
      <dgm:t>
        <a:bodyPr/>
        <a:lstStyle/>
        <a:p>
          <a:endParaRPr lang="en-GB"/>
        </a:p>
      </dgm:t>
    </dgm:pt>
    <dgm:pt modelId="{C3E9FEFF-9977-4E7C-96CA-8082131C1520}" type="sibTrans" cxnId="{F6E6C665-312B-4E60-ACBB-3218E4770D2A}">
      <dgm:prSet/>
      <dgm:spPr/>
      <dgm:t>
        <a:bodyPr/>
        <a:lstStyle/>
        <a:p>
          <a:endParaRPr lang="en-GB"/>
        </a:p>
      </dgm:t>
    </dgm:pt>
    <dgm:pt modelId="{B815D674-39CC-48F9-8EB7-F7037DFBB0F4}">
      <dgm:prSet/>
      <dgm:spPr/>
      <dgm:t>
        <a:bodyPr/>
        <a:lstStyle/>
        <a:p>
          <a:r>
            <a:rPr lang="en-GB" dirty="0"/>
            <a:t>Updater function generates a list of </a:t>
          </a:r>
          <a:r>
            <a:rPr lang="en-GB" b="1" dirty="0"/>
            <a:t>M1</a:t>
          </a:r>
          <a:r>
            <a:rPr lang="en-GB" dirty="0"/>
            <a:t> each model cycle</a:t>
          </a:r>
        </a:p>
      </dgm:t>
    </dgm:pt>
    <dgm:pt modelId="{25429A3B-7F0A-47DB-845F-BBC1704322AE}" type="parTrans" cxnId="{43AEA2F0-E171-4820-B696-4CD3B24901BD}">
      <dgm:prSet/>
      <dgm:spPr/>
      <dgm:t>
        <a:bodyPr/>
        <a:lstStyle/>
        <a:p>
          <a:endParaRPr lang="en-GB"/>
        </a:p>
      </dgm:t>
    </dgm:pt>
    <dgm:pt modelId="{7975C807-4BC3-415B-8BD9-83CB6C661A63}" type="sibTrans" cxnId="{43AEA2F0-E171-4820-B696-4CD3B24901BD}">
      <dgm:prSet/>
      <dgm:spPr/>
      <dgm:t>
        <a:bodyPr/>
        <a:lstStyle/>
        <a:p>
          <a:endParaRPr lang="en-GB"/>
        </a:p>
      </dgm:t>
    </dgm:pt>
    <dgm:pt modelId="{A359AD79-4DF0-43FA-8CC3-4E3A090CE88F}" type="pres">
      <dgm:prSet presAssocID="{8D61D761-ABC9-446C-8FDC-3FA30655350C}" presName="Name0" presStyleCnt="0">
        <dgm:presLayoutVars>
          <dgm:dir/>
          <dgm:animLvl val="lvl"/>
          <dgm:resizeHandles val="exact"/>
        </dgm:presLayoutVars>
      </dgm:prSet>
      <dgm:spPr/>
    </dgm:pt>
    <dgm:pt modelId="{F79B4D8C-2535-4AA6-A249-891D87DCE063}" type="pres">
      <dgm:prSet presAssocID="{5E7BE36B-164F-4F1B-A2C1-E7F625CF0E76}" presName="boxAndChildren" presStyleCnt="0"/>
      <dgm:spPr/>
    </dgm:pt>
    <dgm:pt modelId="{62FC62B2-3918-433C-B062-51032B43B1EF}" type="pres">
      <dgm:prSet presAssocID="{5E7BE36B-164F-4F1B-A2C1-E7F625CF0E76}" presName="parentTextBox" presStyleLbl="node1" presStyleIdx="0" presStyleCnt="2"/>
      <dgm:spPr/>
    </dgm:pt>
    <dgm:pt modelId="{D56463EE-AE24-42E0-8E84-95076F459131}" type="pres">
      <dgm:prSet presAssocID="{5E7BE36B-164F-4F1B-A2C1-E7F625CF0E76}" presName="entireBox" presStyleLbl="node1" presStyleIdx="0" presStyleCnt="2"/>
      <dgm:spPr/>
    </dgm:pt>
    <dgm:pt modelId="{CDD94144-B302-418B-8073-35E5D604650D}" type="pres">
      <dgm:prSet presAssocID="{5E7BE36B-164F-4F1B-A2C1-E7F625CF0E76}" presName="descendantBox" presStyleCnt="0"/>
      <dgm:spPr/>
    </dgm:pt>
    <dgm:pt modelId="{38EDDEDA-7365-47A5-9F28-8E46CA905C7B}" type="pres">
      <dgm:prSet presAssocID="{CC723575-C664-42DD-A0F9-FC9874FD7E09}" presName="childTextBox" presStyleLbl="fgAccFollowNode1" presStyleIdx="0" presStyleCnt="5">
        <dgm:presLayoutVars>
          <dgm:bulletEnabled val="1"/>
        </dgm:presLayoutVars>
      </dgm:prSet>
      <dgm:spPr/>
    </dgm:pt>
    <dgm:pt modelId="{DD506EBF-B090-4C62-837E-A60659A97B68}" type="pres">
      <dgm:prSet presAssocID="{B815D674-39CC-48F9-8EB7-F7037DFBB0F4}" presName="childTextBox" presStyleLbl="fgAccFollowNode1" presStyleIdx="1" presStyleCnt="5">
        <dgm:presLayoutVars>
          <dgm:bulletEnabled val="1"/>
        </dgm:presLayoutVars>
      </dgm:prSet>
      <dgm:spPr/>
    </dgm:pt>
    <dgm:pt modelId="{A45A83EF-A363-441B-9FD8-4FDB6CE67882}" type="pres">
      <dgm:prSet presAssocID="{71CAF0FA-675F-462D-B810-28A6E3945E74}" presName="childTextBox" presStyleLbl="fgAccFollowNode1" presStyleIdx="2" presStyleCnt="5">
        <dgm:presLayoutVars>
          <dgm:bulletEnabled val="1"/>
        </dgm:presLayoutVars>
      </dgm:prSet>
      <dgm:spPr/>
    </dgm:pt>
    <dgm:pt modelId="{026D2798-778E-4B9E-B6F0-6B7A4AFE1F30}" type="pres">
      <dgm:prSet presAssocID="{F5EA81CF-39CA-4894-8A04-6927B4C8D584}" presName="sp" presStyleCnt="0"/>
      <dgm:spPr/>
    </dgm:pt>
    <dgm:pt modelId="{22DF9167-AC33-4FAA-B2C3-AC5FB16EF707}" type="pres">
      <dgm:prSet presAssocID="{E6EA7E78-0D7D-4FBE-8C57-51BB3F62A8E7}" presName="arrowAndChildren" presStyleCnt="0"/>
      <dgm:spPr/>
    </dgm:pt>
    <dgm:pt modelId="{394DDD01-7AB5-4078-B6DE-06749581622D}" type="pres">
      <dgm:prSet presAssocID="{E6EA7E78-0D7D-4FBE-8C57-51BB3F62A8E7}" presName="parentTextArrow" presStyleLbl="node1" presStyleIdx="0" presStyleCnt="2"/>
      <dgm:spPr/>
    </dgm:pt>
    <dgm:pt modelId="{4D2CAF3C-DC4D-41DD-AC78-08577202AA64}" type="pres">
      <dgm:prSet presAssocID="{E6EA7E78-0D7D-4FBE-8C57-51BB3F62A8E7}" presName="arrow" presStyleLbl="node1" presStyleIdx="1" presStyleCnt="2"/>
      <dgm:spPr/>
    </dgm:pt>
    <dgm:pt modelId="{A235D5CC-2C46-441B-9E4B-238B96794839}" type="pres">
      <dgm:prSet presAssocID="{E6EA7E78-0D7D-4FBE-8C57-51BB3F62A8E7}" presName="descendantArrow" presStyleCnt="0"/>
      <dgm:spPr/>
    </dgm:pt>
    <dgm:pt modelId="{05C18EF6-D8D1-4688-B59B-232FACD2E866}" type="pres">
      <dgm:prSet presAssocID="{2DB67751-E284-4B62-ADB5-7E03E84804DF}" presName="childTextArrow" presStyleLbl="fgAccFollowNode1" presStyleIdx="3" presStyleCnt="5">
        <dgm:presLayoutVars>
          <dgm:bulletEnabled val="1"/>
        </dgm:presLayoutVars>
      </dgm:prSet>
      <dgm:spPr/>
    </dgm:pt>
    <dgm:pt modelId="{BA233B9D-F765-40E4-A6EA-402C1D05A8D3}" type="pres">
      <dgm:prSet presAssocID="{7E608D14-0FC6-4CB7-8E39-6A9B893225A2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A9BC9508-0729-465E-9BA5-7468DB25A6C7}" type="presOf" srcId="{71CAF0FA-675F-462D-B810-28A6E3945E74}" destId="{A45A83EF-A363-441B-9FD8-4FDB6CE67882}" srcOrd="0" destOrd="0" presId="urn:microsoft.com/office/officeart/2005/8/layout/process4"/>
    <dgm:cxn modelId="{6B74EC11-66D9-4783-93ED-949CFD9330E8}" type="presOf" srcId="{8D61D761-ABC9-446C-8FDC-3FA30655350C}" destId="{A359AD79-4DF0-43FA-8CC3-4E3A090CE88F}" srcOrd="0" destOrd="0" presId="urn:microsoft.com/office/officeart/2005/8/layout/process4"/>
    <dgm:cxn modelId="{ECF03016-FE54-4A8C-920A-8AD1B7D8E6F8}" type="presOf" srcId="{B815D674-39CC-48F9-8EB7-F7037DFBB0F4}" destId="{DD506EBF-B090-4C62-837E-A60659A97B68}" srcOrd="0" destOrd="0" presId="urn:microsoft.com/office/officeart/2005/8/layout/process4"/>
    <dgm:cxn modelId="{20A7F51B-B947-4196-87D0-A939C7F2FC66}" type="presOf" srcId="{2DB67751-E284-4B62-ADB5-7E03E84804DF}" destId="{05C18EF6-D8D1-4688-B59B-232FACD2E866}" srcOrd="0" destOrd="0" presId="urn:microsoft.com/office/officeart/2005/8/layout/process4"/>
    <dgm:cxn modelId="{839B6629-85FC-47E7-8913-B334E99FB838}" type="presOf" srcId="{E6EA7E78-0D7D-4FBE-8C57-51BB3F62A8E7}" destId="{394DDD01-7AB5-4078-B6DE-06749581622D}" srcOrd="0" destOrd="0" presId="urn:microsoft.com/office/officeart/2005/8/layout/process4"/>
    <dgm:cxn modelId="{A1819232-6FDE-477E-993F-D645B281D8B7}" srcId="{E6EA7E78-0D7D-4FBE-8C57-51BB3F62A8E7}" destId="{7E608D14-0FC6-4CB7-8E39-6A9B893225A2}" srcOrd="1" destOrd="0" parTransId="{CBE14ACE-FDE1-4FB5-AF5F-E675EA6DAF7D}" sibTransId="{486850DC-A8DC-4688-A0C5-27EAA0E3CA26}"/>
    <dgm:cxn modelId="{A679A539-62E0-42C8-8AC6-CFAC4C01EC7C}" srcId="{E6EA7E78-0D7D-4FBE-8C57-51BB3F62A8E7}" destId="{2DB67751-E284-4B62-ADB5-7E03E84804DF}" srcOrd="0" destOrd="0" parTransId="{C15E7017-73E4-454F-A987-2C8BDCA62C40}" sibTransId="{ABD21FE5-294F-4878-866D-87E0088DDCCB}"/>
    <dgm:cxn modelId="{F6E6C665-312B-4E60-ACBB-3218E4770D2A}" srcId="{5E7BE36B-164F-4F1B-A2C1-E7F625CF0E76}" destId="{71CAF0FA-675F-462D-B810-28A6E3945E74}" srcOrd="2" destOrd="0" parTransId="{72F19341-DB0F-4FA5-9A0A-C64498AB82B4}" sibTransId="{C3E9FEFF-9977-4E7C-96CA-8082131C1520}"/>
    <dgm:cxn modelId="{96A45166-08E2-470F-9945-43CC45866E4F}" srcId="{7E608D14-0FC6-4CB7-8E39-6A9B893225A2}" destId="{893AA917-B749-4DB7-B2AF-D0368DAC38E8}" srcOrd="1" destOrd="0" parTransId="{4A750301-AFCD-4D3A-91D7-BA23C3EC08C8}" sibTransId="{A3467C6F-75DC-481A-BEA0-8366E8E03F36}"/>
    <dgm:cxn modelId="{42ED0A6B-7F9E-49FF-87E3-083134A41924}" type="presOf" srcId="{CC723575-C664-42DD-A0F9-FC9874FD7E09}" destId="{38EDDEDA-7365-47A5-9F28-8E46CA905C7B}" srcOrd="0" destOrd="0" presId="urn:microsoft.com/office/officeart/2005/8/layout/process4"/>
    <dgm:cxn modelId="{AC271E6D-38CF-47F7-BD8F-0C1148F7DE9C}" srcId="{7E608D14-0FC6-4CB7-8E39-6A9B893225A2}" destId="{884CB8AD-49BD-4DDA-BDB0-D2FEE6A4BEBB}" srcOrd="0" destOrd="0" parTransId="{C5C26EBB-FEA8-4C10-953B-0CAB75C725A1}" sibTransId="{9502102A-B604-405C-8B21-93A3F923AACB}"/>
    <dgm:cxn modelId="{C97EDB84-9FD4-44C4-AF34-25C60C0E018E}" type="presOf" srcId="{893AA917-B749-4DB7-B2AF-D0368DAC38E8}" destId="{BA233B9D-F765-40E4-A6EA-402C1D05A8D3}" srcOrd="0" destOrd="2" presId="urn:microsoft.com/office/officeart/2005/8/layout/process4"/>
    <dgm:cxn modelId="{5A79119D-1087-47B3-B26C-6EE1E0A20EF2}" type="presOf" srcId="{5E7BE36B-164F-4F1B-A2C1-E7F625CF0E76}" destId="{62FC62B2-3918-433C-B062-51032B43B1EF}" srcOrd="0" destOrd="0" presId="urn:microsoft.com/office/officeart/2005/8/layout/process4"/>
    <dgm:cxn modelId="{87C387AB-9287-4560-ADDC-CE687D22E5E1}" type="presOf" srcId="{7E608D14-0FC6-4CB7-8E39-6A9B893225A2}" destId="{BA233B9D-F765-40E4-A6EA-402C1D05A8D3}" srcOrd="0" destOrd="0" presId="urn:microsoft.com/office/officeart/2005/8/layout/process4"/>
    <dgm:cxn modelId="{77488FC5-BA44-4D15-ACFA-99E54B3DD788}" type="presOf" srcId="{E6EA7E78-0D7D-4FBE-8C57-51BB3F62A8E7}" destId="{4D2CAF3C-DC4D-41DD-AC78-08577202AA64}" srcOrd="1" destOrd="0" presId="urn:microsoft.com/office/officeart/2005/8/layout/process4"/>
    <dgm:cxn modelId="{D1A505C6-4661-4B20-80EA-4ECD602C3FB8}" srcId="{5E7BE36B-164F-4F1B-A2C1-E7F625CF0E76}" destId="{CC723575-C664-42DD-A0F9-FC9874FD7E09}" srcOrd="0" destOrd="0" parTransId="{CCD97FFE-D65C-425E-8081-B9755A95BD6B}" sibTransId="{1006EABD-AA64-4DC2-AE7B-F2E92E798A90}"/>
    <dgm:cxn modelId="{997C94D5-E103-46AB-944F-03EEB7D06AAC}" srcId="{8D61D761-ABC9-446C-8FDC-3FA30655350C}" destId="{E6EA7E78-0D7D-4FBE-8C57-51BB3F62A8E7}" srcOrd="0" destOrd="0" parTransId="{49E43355-AEDF-4881-8438-2E7CEEE74B91}" sibTransId="{F5EA81CF-39CA-4894-8A04-6927B4C8D584}"/>
    <dgm:cxn modelId="{846FE4DA-9770-4807-BC32-27E3D7A484EC}" srcId="{8D61D761-ABC9-446C-8FDC-3FA30655350C}" destId="{5E7BE36B-164F-4F1B-A2C1-E7F625CF0E76}" srcOrd="1" destOrd="0" parTransId="{11CA387E-57A9-4016-B854-E49E06CBFC6F}" sibTransId="{EDF8EDD1-A877-4C75-9F41-2383598A01E6}"/>
    <dgm:cxn modelId="{43AEA2F0-E171-4820-B696-4CD3B24901BD}" srcId="{5E7BE36B-164F-4F1B-A2C1-E7F625CF0E76}" destId="{B815D674-39CC-48F9-8EB7-F7037DFBB0F4}" srcOrd="1" destOrd="0" parTransId="{25429A3B-7F0A-47DB-845F-BBC1704322AE}" sibTransId="{7975C807-4BC3-415B-8BD9-83CB6C661A63}"/>
    <dgm:cxn modelId="{387B13F5-3965-4EB9-B752-8A8564E98A49}" type="presOf" srcId="{884CB8AD-49BD-4DDA-BDB0-D2FEE6A4BEBB}" destId="{BA233B9D-F765-40E4-A6EA-402C1D05A8D3}" srcOrd="0" destOrd="1" presId="urn:microsoft.com/office/officeart/2005/8/layout/process4"/>
    <dgm:cxn modelId="{5B8D6DFF-6A11-4375-BB46-057253B45DFA}" type="presOf" srcId="{5E7BE36B-164F-4F1B-A2C1-E7F625CF0E76}" destId="{D56463EE-AE24-42E0-8E84-95076F459131}" srcOrd="1" destOrd="0" presId="urn:microsoft.com/office/officeart/2005/8/layout/process4"/>
    <dgm:cxn modelId="{B8EA1916-34E9-42CB-BD8D-E63BDF37CCC1}" type="presParOf" srcId="{A359AD79-4DF0-43FA-8CC3-4E3A090CE88F}" destId="{F79B4D8C-2535-4AA6-A249-891D87DCE063}" srcOrd="0" destOrd="0" presId="urn:microsoft.com/office/officeart/2005/8/layout/process4"/>
    <dgm:cxn modelId="{8E4A6160-670D-49AF-B11B-C7CF4D19B30D}" type="presParOf" srcId="{F79B4D8C-2535-4AA6-A249-891D87DCE063}" destId="{62FC62B2-3918-433C-B062-51032B43B1EF}" srcOrd="0" destOrd="0" presId="urn:microsoft.com/office/officeart/2005/8/layout/process4"/>
    <dgm:cxn modelId="{094174BF-3351-4145-AD15-060DA0EB1ACD}" type="presParOf" srcId="{F79B4D8C-2535-4AA6-A249-891D87DCE063}" destId="{D56463EE-AE24-42E0-8E84-95076F459131}" srcOrd="1" destOrd="0" presId="urn:microsoft.com/office/officeart/2005/8/layout/process4"/>
    <dgm:cxn modelId="{3B5466EF-9461-4873-A432-863074D6A2A6}" type="presParOf" srcId="{F79B4D8C-2535-4AA6-A249-891D87DCE063}" destId="{CDD94144-B302-418B-8073-35E5D604650D}" srcOrd="2" destOrd="0" presId="urn:microsoft.com/office/officeart/2005/8/layout/process4"/>
    <dgm:cxn modelId="{E6D76FE4-0BD1-45B4-9031-24F8968877FE}" type="presParOf" srcId="{CDD94144-B302-418B-8073-35E5D604650D}" destId="{38EDDEDA-7365-47A5-9F28-8E46CA905C7B}" srcOrd="0" destOrd="0" presId="urn:microsoft.com/office/officeart/2005/8/layout/process4"/>
    <dgm:cxn modelId="{2A4EDE86-6E4A-46CD-97D4-668CBD12D261}" type="presParOf" srcId="{CDD94144-B302-418B-8073-35E5D604650D}" destId="{DD506EBF-B090-4C62-837E-A60659A97B68}" srcOrd="1" destOrd="0" presId="urn:microsoft.com/office/officeart/2005/8/layout/process4"/>
    <dgm:cxn modelId="{45B1F63F-9854-4E30-A6C1-B08CC6D544C0}" type="presParOf" srcId="{CDD94144-B302-418B-8073-35E5D604650D}" destId="{A45A83EF-A363-441B-9FD8-4FDB6CE67882}" srcOrd="2" destOrd="0" presId="urn:microsoft.com/office/officeart/2005/8/layout/process4"/>
    <dgm:cxn modelId="{F555B942-E7E5-4B89-8AD6-39B9A4109659}" type="presParOf" srcId="{A359AD79-4DF0-43FA-8CC3-4E3A090CE88F}" destId="{026D2798-778E-4B9E-B6F0-6B7A4AFE1F30}" srcOrd="1" destOrd="0" presId="urn:microsoft.com/office/officeart/2005/8/layout/process4"/>
    <dgm:cxn modelId="{4600B559-191A-416B-9DE6-CE49E5276DB9}" type="presParOf" srcId="{A359AD79-4DF0-43FA-8CC3-4E3A090CE88F}" destId="{22DF9167-AC33-4FAA-B2C3-AC5FB16EF707}" srcOrd="2" destOrd="0" presId="urn:microsoft.com/office/officeart/2005/8/layout/process4"/>
    <dgm:cxn modelId="{1E808CF4-1ACC-4C28-AD7F-407C32A263F5}" type="presParOf" srcId="{22DF9167-AC33-4FAA-B2C3-AC5FB16EF707}" destId="{394DDD01-7AB5-4078-B6DE-06749581622D}" srcOrd="0" destOrd="0" presId="urn:microsoft.com/office/officeart/2005/8/layout/process4"/>
    <dgm:cxn modelId="{5D1E039D-02D6-48D8-B8E1-CD831AFC8B14}" type="presParOf" srcId="{22DF9167-AC33-4FAA-B2C3-AC5FB16EF707}" destId="{4D2CAF3C-DC4D-41DD-AC78-08577202AA64}" srcOrd="1" destOrd="0" presId="urn:microsoft.com/office/officeart/2005/8/layout/process4"/>
    <dgm:cxn modelId="{CA0DAD74-81A1-4105-8D2F-AFD58A648360}" type="presParOf" srcId="{22DF9167-AC33-4FAA-B2C3-AC5FB16EF707}" destId="{A235D5CC-2C46-441B-9E4B-238B96794839}" srcOrd="2" destOrd="0" presId="urn:microsoft.com/office/officeart/2005/8/layout/process4"/>
    <dgm:cxn modelId="{872D8FA7-3565-41C5-81E1-5B62A54599BC}" type="presParOf" srcId="{A235D5CC-2C46-441B-9E4B-238B96794839}" destId="{05C18EF6-D8D1-4688-B59B-232FACD2E866}" srcOrd="0" destOrd="0" presId="urn:microsoft.com/office/officeart/2005/8/layout/process4"/>
    <dgm:cxn modelId="{650AF616-82D9-4AFF-8753-8098E167D0A9}" type="presParOf" srcId="{A235D5CC-2C46-441B-9E4B-238B96794839}" destId="{BA233B9D-F765-40E4-A6EA-402C1D05A8D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61D761-ABC9-446C-8FDC-3FA30655350C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DB67751-E284-4B62-ADB5-7E03E84804DF}">
      <dgm:prSet/>
      <dgm:spPr>
        <a:blipFill>
          <a:blip xmlns:r="http://schemas.openxmlformats.org/officeDocument/2006/relationships" r:embed="rId1"/>
          <a:stretch>
            <a:fillRect t="-1538" b="-461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15E7017-73E4-454F-A987-2C8BDCA62C40}" type="parTrans" cxnId="{A679A539-62E0-42C8-8AC6-CFAC4C01EC7C}">
      <dgm:prSet/>
      <dgm:spPr/>
      <dgm:t>
        <a:bodyPr/>
        <a:lstStyle/>
        <a:p>
          <a:endParaRPr lang="en-GB"/>
        </a:p>
      </dgm:t>
    </dgm:pt>
    <dgm:pt modelId="{ABD21FE5-294F-4878-866D-87E0088DDCCB}" type="sibTrans" cxnId="{A679A539-62E0-42C8-8AC6-CFAC4C01EC7C}">
      <dgm:prSet/>
      <dgm:spPr/>
      <dgm:t>
        <a:bodyPr/>
        <a:lstStyle/>
        <a:p>
          <a:endParaRPr lang="en-GB"/>
        </a:p>
      </dgm:t>
    </dgm:pt>
    <dgm:pt modelId="{E6EA7E78-0D7D-4FBE-8C57-51BB3F62A8E7}">
      <dgm:prSet phldrT="[Text]"/>
      <dgm:spPr/>
      <dgm:t>
        <a:bodyPr/>
        <a:lstStyle/>
        <a:p>
          <a:r>
            <a:rPr lang="en-GB" dirty="0"/>
            <a:t>Now we have a (very large) transition probability matrix, but it’s a bit fiddly!</a:t>
          </a:r>
        </a:p>
      </dgm:t>
    </dgm:pt>
    <dgm:pt modelId="{49E43355-AEDF-4881-8438-2E7CEEE74B91}" type="parTrans" cxnId="{997C94D5-E103-46AB-944F-03EEB7D06AAC}">
      <dgm:prSet/>
      <dgm:spPr/>
      <dgm:t>
        <a:bodyPr/>
        <a:lstStyle/>
        <a:p>
          <a:endParaRPr lang="en-GB"/>
        </a:p>
      </dgm:t>
    </dgm:pt>
    <dgm:pt modelId="{F5EA81CF-39CA-4894-8A04-6927B4C8D584}" type="sibTrans" cxnId="{997C94D5-E103-46AB-944F-03EEB7D06AAC}">
      <dgm:prSet/>
      <dgm:spPr/>
      <dgm:t>
        <a:bodyPr/>
        <a:lstStyle/>
        <a:p>
          <a:endParaRPr lang="en-GB"/>
        </a:p>
      </dgm:t>
    </dgm:pt>
    <dgm:pt modelId="{7E608D14-0FC6-4CB7-8E39-6A9B893225A2}">
      <dgm:prSet/>
      <dgm:spPr/>
      <dgm:t>
        <a:bodyPr/>
        <a:lstStyle/>
        <a:p>
          <a:r>
            <a:rPr lang="en-GB" b="1" dirty="0"/>
            <a:t>M</a:t>
          </a:r>
          <a:r>
            <a:rPr lang="en-GB" dirty="0"/>
            <a:t> has some key features:</a:t>
          </a:r>
        </a:p>
      </dgm:t>
    </dgm:pt>
    <dgm:pt modelId="{CBE14ACE-FDE1-4FB5-AF5F-E675EA6DAF7D}" type="parTrans" cxnId="{A1819232-6FDE-477E-993F-D645B281D8B7}">
      <dgm:prSet/>
      <dgm:spPr/>
      <dgm:t>
        <a:bodyPr/>
        <a:lstStyle/>
        <a:p>
          <a:endParaRPr lang="en-GB"/>
        </a:p>
      </dgm:t>
    </dgm:pt>
    <dgm:pt modelId="{486850DC-A8DC-4688-A0C5-27EAA0E3CA26}" type="sibTrans" cxnId="{A1819232-6FDE-477E-993F-D645B281D8B7}">
      <dgm:prSet/>
      <dgm:spPr/>
      <dgm:t>
        <a:bodyPr/>
        <a:lstStyle/>
        <a:p>
          <a:endParaRPr lang="en-GB"/>
        </a:p>
      </dgm:t>
    </dgm:pt>
    <dgm:pt modelId="{884CB8AD-49BD-4DDA-BDB0-D2FEE6A4BEBB}">
      <dgm:prSet/>
      <dgm:spPr/>
      <dgm:t>
        <a:bodyPr/>
        <a:lstStyle/>
        <a:p>
          <a:r>
            <a:rPr lang="en-GB" b="1" dirty="0"/>
            <a:t>Top two rows change every cycle</a:t>
          </a:r>
          <a:r>
            <a:rPr lang="en-GB" dirty="0"/>
            <a:t>, but the </a:t>
          </a:r>
          <a:r>
            <a:rPr lang="en-GB" b="1" dirty="0"/>
            <a:t>rest of the matrix is static</a:t>
          </a:r>
        </a:p>
      </dgm:t>
    </dgm:pt>
    <dgm:pt modelId="{C5C26EBB-FEA8-4C10-953B-0CAB75C725A1}" type="parTrans" cxnId="{AC271E6D-38CF-47F7-BD8F-0C1148F7DE9C}">
      <dgm:prSet/>
      <dgm:spPr/>
      <dgm:t>
        <a:bodyPr/>
        <a:lstStyle/>
        <a:p>
          <a:endParaRPr lang="en-GB"/>
        </a:p>
      </dgm:t>
    </dgm:pt>
    <dgm:pt modelId="{9502102A-B604-405C-8B21-93A3F923AACB}" type="sibTrans" cxnId="{AC271E6D-38CF-47F7-BD8F-0C1148F7DE9C}">
      <dgm:prSet/>
      <dgm:spPr/>
      <dgm:t>
        <a:bodyPr/>
        <a:lstStyle/>
        <a:p>
          <a:endParaRPr lang="en-GB"/>
        </a:p>
      </dgm:t>
    </dgm:pt>
    <dgm:pt modelId="{893AA917-B749-4DB7-B2AF-D0368DAC38E8}">
      <dgm:prSet/>
      <dgm:spPr/>
      <dgm:t>
        <a:bodyPr/>
        <a:lstStyle/>
        <a:p>
          <a:r>
            <a:rPr lang="en-GB" dirty="0"/>
            <a:t>Rows 3+ of </a:t>
          </a:r>
          <a:r>
            <a:rPr lang="en-GB" b="1" dirty="0"/>
            <a:t>M</a:t>
          </a:r>
          <a:r>
            <a:rPr lang="en-GB" dirty="0"/>
            <a:t> are block-diagonal but offset by 1 column starting at cell 3,4. Blocks go in both directions like DT nodes!</a:t>
          </a:r>
        </a:p>
      </dgm:t>
    </dgm:pt>
    <dgm:pt modelId="{4A750301-AFCD-4D3A-91D7-BA23C3EC08C8}" type="parTrans" cxnId="{96A45166-08E2-470F-9945-43CC45866E4F}">
      <dgm:prSet/>
      <dgm:spPr/>
      <dgm:t>
        <a:bodyPr/>
        <a:lstStyle/>
        <a:p>
          <a:endParaRPr lang="en-GB"/>
        </a:p>
      </dgm:t>
    </dgm:pt>
    <dgm:pt modelId="{A3467C6F-75DC-481A-BEA0-8366E8E03F36}" type="sibTrans" cxnId="{96A45166-08E2-470F-9945-43CC45866E4F}">
      <dgm:prSet/>
      <dgm:spPr/>
      <dgm:t>
        <a:bodyPr/>
        <a:lstStyle/>
        <a:p>
          <a:endParaRPr lang="en-GB"/>
        </a:p>
      </dgm:t>
    </dgm:pt>
    <dgm:pt modelId="{5E7BE36B-164F-4F1B-A2C1-E7F625CF0E76}">
      <dgm:prSet/>
      <dgm:spPr/>
      <dgm:t>
        <a:bodyPr/>
        <a:lstStyle/>
        <a:p>
          <a:r>
            <a:rPr lang="en-GB" b="1" u="sng" dirty="0"/>
            <a:t>Solution</a:t>
          </a:r>
          <a:r>
            <a:rPr lang="en-GB" dirty="0"/>
            <a:t>: Compiler function, updater function, extrapolator function</a:t>
          </a:r>
        </a:p>
      </dgm:t>
    </dgm:pt>
    <dgm:pt modelId="{11CA387E-57A9-4016-B854-E49E06CBFC6F}" type="parTrans" cxnId="{846FE4DA-9770-4807-BC32-27E3D7A484EC}">
      <dgm:prSet/>
      <dgm:spPr/>
      <dgm:t>
        <a:bodyPr/>
        <a:lstStyle/>
        <a:p>
          <a:endParaRPr lang="en-GB"/>
        </a:p>
      </dgm:t>
    </dgm:pt>
    <dgm:pt modelId="{EDF8EDD1-A877-4C75-9F41-2383598A01E6}" type="sibTrans" cxnId="{846FE4DA-9770-4807-BC32-27E3D7A484EC}">
      <dgm:prSet/>
      <dgm:spPr/>
      <dgm:t>
        <a:bodyPr/>
        <a:lstStyle/>
        <a:p>
          <a:endParaRPr lang="en-GB"/>
        </a:p>
      </dgm:t>
    </dgm:pt>
    <dgm:pt modelId="{CC723575-C664-42DD-A0F9-FC9874FD7E09}">
      <dgm:prSet/>
      <dgm:spPr/>
      <dgm:t>
        <a:bodyPr/>
        <a:lstStyle/>
        <a:p>
          <a:r>
            <a:rPr lang="en-GB" dirty="0"/>
            <a:t>Compiler populates sparse matrix </a:t>
          </a:r>
          <a:r>
            <a:rPr lang="en-GB" b="0" dirty="0"/>
            <a:t>M</a:t>
          </a:r>
          <a:r>
            <a:rPr lang="en-GB" dirty="0"/>
            <a:t> using the PLMTE list (for cycle 0), then splits off the top two rows into a smaller matrix </a:t>
          </a:r>
          <a:r>
            <a:rPr lang="en-GB" b="1" dirty="0"/>
            <a:t>M1</a:t>
          </a:r>
          <a:r>
            <a:rPr lang="en-GB" b="0" dirty="0"/>
            <a:t> and the “rest” </a:t>
          </a:r>
          <a:r>
            <a:rPr lang="en-GB" b="1" dirty="0"/>
            <a:t>M2</a:t>
          </a:r>
          <a:endParaRPr lang="en-GB" dirty="0"/>
        </a:p>
      </dgm:t>
    </dgm:pt>
    <dgm:pt modelId="{CCD97FFE-D65C-425E-8081-B9755A95BD6B}" type="parTrans" cxnId="{D1A505C6-4661-4B20-80EA-4ECD602C3FB8}">
      <dgm:prSet/>
      <dgm:spPr/>
      <dgm:t>
        <a:bodyPr/>
        <a:lstStyle/>
        <a:p>
          <a:endParaRPr lang="en-GB"/>
        </a:p>
      </dgm:t>
    </dgm:pt>
    <dgm:pt modelId="{1006EABD-AA64-4DC2-AE7B-F2E92E798A90}" type="sibTrans" cxnId="{D1A505C6-4661-4B20-80EA-4ECD602C3FB8}">
      <dgm:prSet/>
      <dgm:spPr/>
      <dgm:t>
        <a:bodyPr/>
        <a:lstStyle/>
        <a:p>
          <a:endParaRPr lang="en-GB"/>
        </a:p>
      </dgm:t>
    </dgm:pt>
    <dgm:pt modelId="{71CAF0FA-675F-462D-B810-28A6E3945E74}">
      <dgm:prSet/>
      <dgm:spPr/>
      <dgm:t>
        <a:bodyPr/>
        <a:lstStyle/>
        <a:p>
          <a:r>
            <a:rPr lang="en-GB" b="0" dirty="0"/>
            <a:t>Extrapolator uses Reduce() to repeatedly perform </a:t>
          </a:r>
          <a:r>
            <a:rPr lang="en-GB" b="1" dirty="0"/>
            <a:t>p</a:t>
          </a:r>
          <a:r>
            <a:rPr lang="en-GB" b="0" dirty="0"/>
            <a:t> = </a:t>
          </a:r>
          <a:r>
            <a:rPr lang="en-GB" b="1" dirty="0"/>
            <a:t>p1M1</a:t>
          </a:r>
          <a:r>
            <a:rPr lang="en-GB" b="0" dirty="0"/>
            <a:t> + </a:t>
          </a:r>
          <a:r>
            <a:rPr lang="en-GB" b="1" dirty="0"/>
            <a:t>p2M2</a:t>
          </a:r>
          <a:r>
            <a:rPr lang="en-GB" b="0" dirty="0"/>
            <a:t> (after splitting </a:t>
          </a:r>
          <a:r>
            <a:rPr lang="en-GB" b="1" dirty="0"/>
            <a:t>p</a:t>
          </a:r>
          <a:r>
            <a:rPr lang="en-GB" b="0" dirty="0"/>
            <a:t>)</a:t>
          </a:r>
        </a:p>
      </dgm:t>
    </dgm:pt>
    <dgm:pt modelId="{72F19341-DB0F-4FA5-9A0A-C64498AB82B4}" type="parTrans" cxnId="{F6E6C665-312B-4E60-ACBB-3218E4770D2A}">
      <dgm:prSet/>
      <dgm:spPr/>
      <dgm:t>
        <a:bodyPr/>
        <a:lstStyle/>
        <a:p>
          <a:endParaRPr lang="en-GB"/>
        </a:p>
      </dgm:t>
    </dgm:pt>
    <dgm:pt modelId="{C3E9FEFF-9977-4E7C-96CA-8082131C1520}" type="sibTrans" cxnId="{F6E6C665-312B-4E60-ACBB-3218E4770D2A}">
      <dgm:prSet/>
      <dgm:spPr/>
      <dgm:t>
        <a:bodyPr/>
        <a:lstStyle/>
        <a:p>
          <a:endParaRPr lang="en-GB"/>
        </a:p>
      </dgm:t>
    </dgm:pt>
    <dgm:pt modelId="{B815D674-39CC-48F9-8EB7-F7037DFBB0F4}">
      <dgm:prSet/>
      <dgm:spPr/>
      <dgm:t>
        <a:bodyPr/>
        <a:lstStyle/>
        <a:p>
          <a:r>
            <a:rPr lang="en-GB" dirty="0"/>
            <a:t>Updater function generates a list of </a:t>
          </a:r>
          <a:r>
            <a:rPr lang="en-GB" b="1" dirty="0"/>
            <a:t>M1</a:t>
          </a:r>
          <a:r>
            <a:rPr lang="en-GB" dirty="0"/>
            <a:t> each model cycle</a:t>
          </a:r>
        </a:p>
      </dgm:t>
    </dgm:pt>
    <dgm:pt modelId="{25429A3B-7F0A-47DB-845F-BBC1704322AE}" type="parTrans" cxnId="{43AEA2F0-E171-4820-B696-4CD3B24901BD}">
      <dgm:prSet/>
      <dgm:spPr/>
      <dgm:t>
        <a:bodyPr/>
        <a:lstStyle/>
        <a:p>
          <a:endParaRPr lang="en-GB"/>
        </a:p>
      </dgm:t>
    </dgm:pt>
    <dgm:pt modelId="{7975C807-4BC3-415B-8BD9-83CB6C661A63}" type="sibTrans" cxnId="{43AEA2F0-E171-4820-B696-4CD3B24901BD}">
      <dgm:prSet/>
      <dgm:spPr/>
      <dgm:t>
        <a:bodyPr/>
        <a:lstStyle/>
        <a:p>
          <a:endParaRPr lang="en-GB"/>
        </a:p>
      </dgm:t>
    </dgm:pt>
    <dgm:pt modelId="{A359AD79-4DF0-43FA-8CC3-4E3A090CE88F}" type="pres">
      <dgm:prSet presAssocID="{8D61D761-ABC9-446C-8FDC-3FA30655350C}" presName="Name0" presStyleCnt="0">
        <dgm:presLayoutVars>
          <dgm:dir/>
          <dgm:animLvl val="lvl"/>
          <dgm:resizeHandles val="exact"/>
        </dgm:presLayoutVars>
      </dgm:prSet>
      <dgm:spPr/>
    </dgm:pt>
    <dgm:pt modelId="{F79B4D8C-2535-4AA6-A249-891D87DCE063}" type="pres">
      <dgm:prSet presAssocID="{5E7BE36B-164F-4F1B-A2C1-E7F625CF0E76}" presName="boxAndChildren" presStyleCnt="0"/>
      <dgm:spPr/>
    </dgm:pt>
    <dgm:pt modelId="{62FC62B2-3918-433C-B062-51032B43B1EF}" type="pres">
      <dgm:prSet presAssocID="{5E7BE36B-164F-4F1B-A2C1-E7F625CF0E76}" presName="parentTextBox" presStyleLbl="node1" presStyleIdx="0" presStyleCnt="2"/>
      <dgm:spPr/>
    </dgm:pt>
    <dgm:pt modelId="{D56463EE-AE24-42E0-8E84-95076F459131}" type="pres">
      <dgm:prSet presAssocID="{5E7BE36B-164F-4F1B-A2C1-E7F625CF0E76}" presName="entireBox" presStyleLbl="node1" presStyleIdx="0" presStyleCnt="2"/>
      <dgm:spPr/>
    </dgm:pt>
    <dgm:pt modelId="{CDD94144-B302-418B-8073-35E5D604650D}" type="pres">
      <dgm:prSet presAssocID="{5E7BE36B-164F-4F1B-A2C1-E7F625CF0E76}" presName="descendantBox" presStyleCnt="0"/>
      <dgm:spPr/>
    </dgm:pt>
    <dgm:pt modelId="{38EDDEDA-7365-47A5-9F28-8E46CA905C7B}" type="pres">
      <dgm:prSet presAssocID="{CC723575-C664-42DD-A0F9-FC9874FD7E09}" presName="childTextBox" presStyleLbl="fgAccFollowNode1" presStyleIdx="0" presStyleCnt="5">
        <dgm:presLayoutVars>
          <dgm:bulletEnabled val="1"/>
        </dgm:presLayoutVars>
      </dgm:prSet>
      <dgm:spPr/>
    </dgm:pt>
    <dgm:pt modelId="{DD506EBF-B090-4C62-837E-A60659A97B68}" type="pres">
      <dgm:prSet presAssocID="{B815D674-39CC-48F9-8EB7-F7037DFBB0F4}" presName="childTextBox" presStyleLbl="fgAccFollowNode1" presStyleIdx="1" presStyleCnt="5">
        <dgm:presLayoutVars>
          <dgm:bulletEnabled val="1"/>
        </dgm:presLayoutVars>
      </dgm:prSet>
      <dgm:spPr/>
    </dgm:pt>
    <dgm:pt modelId="{A45A83EF-A363-441B-9FD8-4FDB6CE67882}" type="pres">
      <dgm:prSet presAssocID="{71CAF0FA-675F-462D-B810-28A6E3945E74}" presName="childTextBox" presStyleLbl="fgAccFollowNode1" presStyleIdx="2" presStyleCnt="5">
        <dgm:presLayoutVars>
          <dgm:bulletEnabled val="1"/>
        </dgm:presLayoutVars>
      </dgm:prSet>
      <dgm:spPr/>
    </dgm:pt>
    <dgm:pt modelId="{026D2798-778E-4B9E-B6F0-6B7A4AFE1F30}" type="pres">
      <dgm:prSet presAssocID="{F5EA81CF-39CA-4894-8A04-6927B4C8D584}" presName="sp" presStyleCnt="0"/>
      <dgm:spPr/>
    </dgm:pt>
    <dgm:pt modelId="{22DF9167-AC33-4FAA-B2C3-AC5FB16EF707}" type="pres">
      <dgm:prSet presAssocID="{E6EA7E78-0D7D-4FBE-8C57-51BB3F62A8E7}" presName="arrowAndChildren" presStyleCnt="0"/>
      <dgm:spPr/>
    </dgm:pt>
    <dgm:pt modelId="{394DDD01-7AB5-4078-B6DE-06749581622D}" type="pres">
      <dgm:prSet presAssocID="{E6EA7E78-0D7D-4FBE-8C57-51BB3F62A8E7}" presName="parentTextArrow" presStyleLbl="node1" presStyleIdx="0" presStyleCnt="2"/>
      <dgm:spPr/>
    </dgm:pt>
    <dgm:pt modelId="{4D2CAF3C-DC4D-41DD-AC78-08577202AA64}" type="pres">
      <dgm:prSet presAssocID="{E6EA7E78-0D7D-4FBE-8C57-51BB3F62A8E7}" presName="arrow" presStyleLbl="node1" presStyleIdx="1" presStyleCnt="2"/>
      <dgm:spPr/>
    </dgm:pt>
    <dgm:pt modelId="{A235D5CC-2C46-441B-9E4B-238B96794839}" type="pres">
      <dgm:prSet presAssocID="{E6EA7E78-0D7D-4FBE-8C57-51BB3F62A8E7}" presName="descendantArrow" presStyleCnt="0"/>
      <dgm:spPr/>
    </dgm:pt>
    <dgm:pt modelId="{05C18EF6-D8D1-4688-B59B-232FACD2E866}" type="pres">
      <dgm:prSet presAssocID="{2DB67751-E284-4B62-ADB5-7E03E84804DF}" presName="childTextArrow" presStyleLbl="fgAccFollowNode1" presStyleIdx="3" presStyleCnt="5">
        <dgm:presLayoutVars>
          <dgm:bulletEnabled val="1"/>
        </dgm:presLayoutVars>
      </dgm:prSet>
      <dgm:spPr/>
    </dgm:pt>
    <dgm:pt modelId="{BA233B9D-F765-40E4-A6EA-402C1D05A8D3}" type="pres">
      <dgm:prSet presAssocID="{7E608D14-0FC6-4CB7-8E39-6A9B893225A2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A9BC9508-0729-465E-9BA5-7468DB25A6C7}" type="presOf" srcId="{71CAF0FA-675F-462D-B810-28A6E3945E74}" destId="{A45A83EF-A363-441B-9FD8-4FDB6CE67882}" srcOrd="0" destOrd="0" presId="urn:microsoft.com/office/officeart/2005/8/layout/process4"/>
    <dgm:cxn modelId="{6B74EC11-66D9-4783-93ED-949CFD9330E8}" type="presOf" srcId="{8D61D761-ABC9-446C-8FDC-3FA30655350C}" destId="{A359AD79-4DF0-43FA-8CC3-4E3A090CE88F}" srcOrd="0" destOrd="0" presId="urn:microsoft.com/office/officeart/2005/8/layout/process4"/>
    <dgm:cxn modelId="{ECF03016-FE54-4A8C-920A-8AD1B7D8E6F8}" type="presOf" srcId="{B815D674-39CC-48F9-8EB7-F7037DFBB0F4}" destId="{DD506EBF-B090-4C62-837E-A60659A97B68}" srcOrd="0" destOrd="0" presId="urn:microsoft.com/office/officeart/2005/8/layout/process4"/>
    <dgm:cxn modelId="{20A7F51B-B947-4196-87D0-A939C7F2FC66}" type="presOf" srcId="{2DB67751-E284-4B62-ADB5-7E03E84804DF}" destId="{05C18EF6-D8D1-4688-B59B-232FACD2E866}" srcOrd="0" destOrd="0" presId="urn:microsoft.com/office/officeart/2005/8/layout/process4"/>
    <dgm:cxn modelId="{839B6629-85FC-47E7-8913-B334E99FB838}" type="presOf" srcId="{E6EA7E78-0D7D-4FBE-8C57-51BB3F62A8E7}" destId="{394DDD01-7AB5-4078-B6DE-06749581622D}" srcOrd="0" destOrd="0" presId="urn:microsoft.com/office/officeart/2005/8/layout/process4"/>
    <dgm:cxn modelId="{A1819232-6FDE-477E-993F-D645B281D8B7}" srcId="{E6EA7E78-0D7D-4FBE-8C57-51BB3F62A8E7}" destId="{7E608D14-0FC6-4CB7-8E39-6A9B893225A2}" srcOrd="1" destOrd="0" parTransId="{CBE14ACE-FDE1-4FB5-AF5F-E675EA6DAF7D}" sibTransId="{486850DC-A8DC-4688-A0C5-27EAA0E3CA26}"/>
    <dgm:cxn modelId="{A679A539-62E0-42C8-8AC6-CFAC4C01EC7C}" srcId="{E6EA7E78-0D7D-4FBE-8C57-51BB3F62A8E7}" destId="{2DB67751-E284-4B62-ADB5-7E03E84804DF}" srcOrd="0" destOrd="0" parTransId="{C15E7017-73E4-454F-A987-2C8BDCA62C40}" sibTransId="{ABD21FE5-294F-4878-866D-87E0088DDCCB}"/>
    <dgm:cxn modelId="{F6E6C665-312B-4E60-ACBB-3218E4770D2A}" srcId="{5E7BE36B-164F-4F1B-A2C1-E7F625CF0E76}" destId="{71CAF0FA-675F-462D-B810-28A6E3945E74}" srcOrd="2" destOrd="0" parTransId="{72F19341-DB0F-4FA5-9A0A-C64498AB82B4}" sibTransId="{C3E9FEFF-9977-4E7C-96CA-8082131C1520}"/>
    <dgm:cxn modelId="{96A45166-08E2-470F-9945-43CC45866E4F}" srcId="{7E608D14-0FC6-4CB7-8E39-6A9B893225A2}" destId="{893AA917-B749-4DB7-B2AF-D0368DAC38E8}" srcOrd="1" destOrd="0" parTransId="{4A750301-AFCD-4D3A-91D7-BA23C3EC08C8}" sibTransId="{A3467C6F-75DC-481A-BEA0-8366E8E03F36}"/>
    <dgm:cxn modelId="{42ED0A6B-7F9E-49FF-87E3-083134A41924}" type="presOf" srcId="{CC723575-C664-42DD-A0F9-FC9874FD7E09}" destId="{38EDDEDA-7365-47A5-9F28-8E46CA905C7B}" srcOrd="0" destOrd="0" presId="urn:microsoft.com/office/officeart/2005/8/layout/process4"/>
    <dgm:cxn modelId="{AC271E6D-38CF-47F7-BD8F-0C1148F7DE9C}" srcId="{7E608D14-0FC6-4CB7-8E39-6A9B893225A2}" destId="{884CB8AD-49BD-4DDA-BDB0-D2FEE6A4BEBB}" srcOrd="0" destOrd="0" parTransId="{C5C26EBB-FEA8-4C10-953B-0CAB75C725A1}" sibTransId="{9502102A-B604-405C-8B21-93A3F923AACB}"/>
    <dgm:cxn modelId="{C97EDB84-9FD4-44C4-AF34-25C60C0E018E}" type="presOf" srcId="{893AA917-B749-4DB7-B2AF-D0368DAC38E8}" destId="{BA233B9D-F765-40E4-A6EA-402C1D05A8D3}" srcOrd="0" destOrd="2" presId="urn:microsoft.com/office/officeart/2005/8/layout/process4"/>
    <dgm:cxn modelId="{5A79119D-1087-47B3-B26C-6EE1E0A20EF2}" type="presOf" srcId="{5E7BE36B-164F-4F1B-A2C1-E7F625CF0E76}" destId="{62FC62B2-3918-433C-B062-51032B43B1EF}" srcOrd="0" destOrd="0" presId="urn:microsoft.com/office/officeart/2005/8/layout/process4"/>
    <dgm:cxn modelId="{87C387AB-9287-4560-ADDC-CE687D22E5E1}" type="presOf" srcId="{7E608D14-0FC6-4CB7-8E39-6A9B893225A2}" destId="{BA233B9D-F765-40E4-A6EA-402C1D05A8D3}" srcOrd="0" destOrd="0" presId="urn:microsoft.com/office/officeart/2005/8/layout/process4"/>
    <dgm:cxn modelId="{77488FC5-BA44-4D15-ACFA-99E54B3DD788}" type="presOf" srcId="{E6EA7E78-0D7D-4FBE-8C57-51BB3F62A8E7}" destId="{4D2CAF3C-DC4D-41DD-AC78-08577202AA64}" srcOrd="1" destOrd="0" presId="urn:microsoft.com/office/officeart/2005/8/layout/process4"/>
    <dgm:cxn modelId="{D1A505C6-4661-4B20-80EA-4ECD602C3FB8}" srcId="{5E7BE36B-164F-4F1B-A2C1-E7F625CF0E76}" destId="{CC723575-C664-42DD-A0F9-FC9874FD7E09}" srcOrd="0" destOrd="0" parTransId="{CCD97FFE-D65C-425E-8081-B9755A95BD6B}" sibTransId="{1006EABD-AA64-4DC2-AE7B-F2E92E798A90}"/>
    <dgm:cxn modelId="{997C94D5-E103-46AB-944F-03EEB7D06AAC}" srcId="{8D61D761-ABC9-446C-8FDC-3FA30655350C}" destId="{E6EA7E78-0D7D-4FBE-8C57-51BB3F62A8E7}" srcOrd="0" destOrd="0" parTransId="{49E43355-AEDF-4881-8438-2E7CEEE74B91}" sibTransId="{F5EA81CF-39CA-4894-8A04-6927B4C8D584}"/>
    <dgm:cxn modelId="{846FE4DA-9770-4807-BC32-27E3D7A484EC}" srcId="{8D61D761-ABC9-446C-8FDC-3FA30655350C}" destId="{5E7BE36B-164F-4F1B-A2C1-E7F625CF0E76}" srcOrd="1" destOrd="0" parTransId="{11CA387E-57A9-4016-B854-E49E06CBFC6F}" sibTransId="{EDF8EDD1-A877-4C75-9F41-2383598A01E6}"/>
    <dgm:cxn modelId="{43AEA2F0-E171-4820-B696-4CD3B24901BD}" srcId="{5E7BE36B-164F-4F1B-A2C1-E7F625CF0E76}" destId="{B815D674-39CC-48F9-8EB7-F7037DFBB0F4}" srcOrd="1" destOrd="0" parTransId="{25429A3B-7F0A-47DB-845F-BBC1704322AE}" sibTransId="{7975C807-4BC3-415B-8BD9-83CB6C661A63}"/>
    <dgm:cxn modelId="{387B13F5-3965-4EB9-B752-8A8564E98A49}" type="presOf" srcId="{884CB8AD-49BD-4DDA-BDB0-D2FEE6A4BEBB}" destId="{BA233B9D-F765-40E4-A6EA-402C1D05A8D3}" srcOrd="0" destOrd="1" presId="urn:microsoft.com/office/officeart/2005/8/layout/process4"/>
    <dgm:cxn modelId="{5B8D6DFF-6A11-4375-BB46-057253B45DFA}" type="presOf" srcId="{5E7BE36B-164F-4F1B-A2C1-E7F625CF0E76}" destId="{D56463EE-AE24-42E0-8E84-95076F459131}" srcOrd="1" destOrd="0" presId="urn:microsoft.com/office/officeart/2005/8/layout/process4"/>
    <dgm:cxn modelId="{B8EA1916-34E9-42CB-BD8D-E63BDF37CCC1}" type="presParOf" srcId="{A359AD79-4DF0-43FA-8CC3-4E3A090CE88F}" destId="{F79B4D8C-2535-4AA6-A249-891D87DCE063}" srcOrd="0" destOrd="0" presId="urn:microsoft.com/office/officeart/2005/8/layout/process4"/>
    <dgm:cxn modelId="{8E4A6160-670D-49AF-B11B-C7CF4D19B30D}" type="presParOf" srcId="{F79B4D8C-2535-4AA6-A249-891D87DCE063}" destId="{62FC62B2-3918-433C-B062-51032B43B1EF}" srcOrd="0" destOrd="0" presId="urn:microsoft.com/office/officeart/2005/8/layout/process4"/>
    <dgm:cxn modelId="{094174BF-3351-4145-AD15-060DA0EB1ACD}" type="presParOf" srcId="{F79B4D8C-2535-4AA6-A249-891D87DCE063}" destId="{D56463EE-AE24-42E0-8E84-95076F459131}" srcOrd="1" destOrd="0" presId="urn:microsoft.com/office/officeart/2005/8/layout/process4"/>
    <dgm:cxn modelId="{3B5466EF-9461-4873-A432-863074D6A2A6}" type="presParOf" srcId="{F79B4D8C-2535-4AA6-A249-891D87DCE063}" destId="{CDD94144-B302-418B-8073-35E5D604650D}" srcOrd="2" destOrd="0" presId="urn:microsoft.com/office/officeart/2005/8/layout/process4"/>
    <dgm:cxn modelId="{E6D76FE4-0BD1-45B4-9031-24F8968877FE}" type="presParOf" srcId="{CDD94144-B302-418B-8073-35E5D604650D}" destId="{38EDDEDA-7365-47A5-9F28-8E46CA905C7B}" srcOrd="0" destOrd="0" presId="urn:microsoft.com/office/officeart/2005/8/layout/process4"/>
    <dgm:cxn modelId="{2A4EDE86-6E4A-46CD-97D4-668CBD12D261}" type="presParOf" srcId="{CDD94144-B302-418B-8073-35E5D604650D}" destId="{DD506EBF-B090-4C62-837E-A60659A97B68}" srcOrd="1" destOrd="0" presId="urn:microsoft.com/office/officeart/2005/8/layout/process4"/>
    <dgm:cxn modelId="{45B1F63F-9854-4E30-A6C1-B08CC6D544C0}" type="presParOf" srcId="{CDD94144-B302-418B-8073-35E5D604650D}" destId="{A45A83EF-A363-441B-9FD8-4FDB6CE67882}" srcOrd="2" destOrd="0" presId="urn:microsoft.com/office/officeart/2005/8/layout/process4"/>
    <dgm:cxn modelId="{F555B942-E7E5-4B89-8AD6-39B9A4109659}" type="presParOf" srcId="{A359AD79-4DF0-43FA-8CC3-4E3A090CE88F}" destId="{026D2798-778E-4B9E-B6F0-6B7A4AFE1F30}" srcOrd="1" destOrd="0" presId="urn:microsoft.com/office/officeart/2005/8/layout/process4"/>
    <dgm:cxn modelId="{4600B559-191A-416B-9DE6-CE49E5276DB9}" type="presParOf" srcId="{A359AD79-4DF0-43FA-8CC3-4E3A090CE88F}" destId="{22DF9167-AC33-4FAA-B2C3-AC5FB16EF707}" srcOrd="2" destOrd="0" presId="urn:microsoft.com/office/officeart/2005/8/layout/process4"/>
    <dgm:cxn modelId="{1E808CF4-1ACC-4C28-AD7F-407C32A263F5}" type="presParOf" srcId="{22DF9167-AC33-4FAA-B2C3-AC5FB16EF707}" destId="{394DDD01-7AB5-4078-B6DE-06749581622D}" srcOrd="0" destOrd="0" presId="urn:microsoft.com/office/officeart/2005/8/layout/process4"/>
    <dgm:cxn modelId="{5D1E039D-02D6-48D8-B8E1-CD831AFC8B14}" type="presParOf" srcId="{22DF9167-AC33-4FAA-B2C3-AC5FB16EF707}" destId="{4D2CAF3C-DC4D-41DD-AC78-08577202AA64}" srcOrd="1" destOrd="0" presId="urn:microsoft.com/office/officeart/2005/8/layout/process4"/>
    <dgm:cxn modelId="{CA0DAD74-81A1-4105-8D2F-AFD58A648360}" type="presParOf" srcId="{22DF9167-AC33-4FAA-B2C3-AC5FB16EF707}" destId="{A235D5CC-2C46-441B-9E4B-238B96794839}" srcOrd="2" destOrd="0" presId="urn:microsoft.com/office/officeart/2005/8/layout/process4"/>
    <dgm:cxn modelId="{872D8FA7-3565-41C5-81E1-5B62A54599BC}" type="presParOf" srcId="{A235D5CC-2C46-441B-9E4B-238B96794839}" destId="{05C18EF6-D8D1-4688-B59B-232FACD2E866}" srcOrd="0" destOrd="0" presId="urn:microsoft.com/office/officeart/2005/8/layout/process4"/>
    <dgm:cxn modelId="{650AF616-82D9-4AFF-8753-8098E167D0A9}" type="presParOf" srcId="{A235D5CC-2C46-441B-9E4B-238B96794839}" destId="{BA233B9D-F765-40E4-A6EA-402C1D05A8D3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BA262-15B3-450B-8D16-3AF67D100EE5}">
      <dsp:nvSpPr>
        <dsp:cNvPr id="0" name=""/>
        <dsp:cNvSpPr/>
      </dsp:nvSpPr>
      <dsp:spPr>
        <a:xfrm>
          <a:off x="251247" y="1255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Model inputs loaded from Excel front end and R output files from stats</a:t>
          </a:r>
        </a:p>
      </dsp:txBody>
      <dsp:txXfrm>
        <a:off x="278824" y="28832"/>
        <a:ext cx="1514083" cy="886388"/>
      </dsp:txXfrm>
    </dsp:sp>
    <dsp:sp modelId="{68EC08F9-0572-49AB-BCE0-182A6D92A041}">
      <dsp:nvSpPr>
        <dsp:cNvPr id="0" name=""/>
        <dsp:cNvSpPr/>
      </dsp:nvSpPr>
      <dsp:spPr>
        <a:xfrm>
          <a:off x="1958577" y="277441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>
        <a:off x="1958577" y="355275"/>
        <a:ext cx="232875" cy="233502"/>
      </dsp:txXfrm>
    </dsp:sp>
    <dsp:sp modelId="{C4899D70-50CA-4FFD-B3B1-004238E1CED0}">
      <dsp:nvSpPr>
        <dsp:cNvPr id="0" name=""/>
        <dsp:cNvSpPr/>
      </dsp:nvSpPr>
      <dsp:spPr>
        <a:xfrm>
          <a:off x="2448179" y="1255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84535"/>
            <a:satOff val="-8258"/>
            <a:lumOff val="84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Possible treatment sequences produced</a:t>
          </a:r>
        </a:p>
      </dsp:txBody>
      <dsp:txXfrm>
        <a:off x="2475756" y="28832"/>
        <a:ext cx="1514083" cy="886388"/>
      </dsp:txXfrm>
    </dsp:sp>
    <dsp:sp modelId="{7601A359-D2F3-4288-80DA-C4363845F170}">
      <dsp:nvSpPr>
        <dsp:cNvPr id="0" name=""/>
        <dsp:cNvSpPr/>
      </dsp:nvSpPr>
      <dsp:spPr>
        <a:xfrm>
          <a:off x="4155510" y="277441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94486"/>
            <a:satOff val="-8516"/>
            <a:lumOff val="80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>
        <a:off x="4155510" y="355275"/>
        <a:ext cx="232875" cy="233502"/>
      </dsp:txXfrm>
    </dsp:sp>
    <dsp:sp modelId="{54BFC474-35A1-4E17-8738-37CEFB27B965}">
      <dsp:nvSpPr>
        <dsp:cNvPr id="0" name=""/>
        <dsp:cNvSpPr/>
      </dsp:nvSpPr>
      <dsp:spPr>
        <a:xfrm>
          <a:off x="4645112" y="1255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169071"/>
            <a:satOff val="-16515"/>
            <a:lumOff val="168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0" i="1" kern="1200" dirty="0">
              <a:latin typeface="Outfit" pitchFamily="2" charset="0"/>
            </a:rPr>
            <a:t>Efficacy extrapolated for reference treatments per line </a:t>
          </a:r>
        </a:p>
      </dsp:txBody>
      <dsp:txXfrm>
        <a:off x="4672689" y="28832"/>
        <a:ext cx="1514083" cy="886388"/>
      </dsp:txXfrm>
    </dsp:sp>
    <dsp:sp modelId="{9E38106A-5CBD-4128-A02F-8BB25FADA657}">
      <dsp:nvSpPr>
        <dsp:cNvPr id="0" name=""/>
        <dsp:cNvSpPr/>
      </dsp:nvSpPr>
      <dsp:spPr>
        <a:xfrm>
          <a:off x="6352443" y="277441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188973"/>
            <a:satOff val="-17032"/>
            <a:lumOff val="161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>
        <a:off x="6352443" y="355275"/>
        <a:ext cx="232875" cy="233502"/>
      </dsp:txXfrm>
    </dsp:sp>
    <dsp:sp modelId="{97A8BEB7-616E-482F-9340-93D1A357BE69}">
      <dsp:nvSpPr>
        <dsp:cNvPr id="0" name=""/>
        <dsp:cNvSpPr/>
      </dsp:nvSpPr>
      <dsp:spPr>
        <a:xfrm>
          <a:off x="6842045" y="1255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253606"/>
            <a:satOff val="-24773"/>
            <a:lumOff val="252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Comparator efficacy calculated per line</a:t>
          </a:r>
        </a:p>
      </dsp:txBody>
      <dsp:txXfrm>
        <a:off x="6869622" y="28832"/>
        <a:ext cx="1514083" cy="886388"/>
      </dsp:txXfrm>
    </dsp:sp>
    <dsp:sp modelId="{2FBFA73E-4ABE-45B2-AD63-39D69808C532}">
      <dsp:nvSpPr>
        <dsp:cNvPr id="0" name=""/>
        <dsp:cNvSpPr/>
      </dsp:nvSpPr>
      <dsp:spPr>
        <a:xfrm rot="5400000">
          <a:off x="7460324" y="1052644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283459"/>
            <a:satOff val="-25549"/>
            <a:lumOff val="242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 rot="-5400000">
        <a:off x="7509913" y="1080890"/>
        <a:ext cx="233502" cy="232875"/>
      </dsp:txXfrm>
    </dsp:sp>
    <dsp:sp modelId="{DE402249-AAE8-4346-8560-38ACE205177D}">
      <dsp:nvSpPr>
        <dsp:cNvPr id="0" name=""/>
        <dsp:cNvSpPr/>
      </dsp:nvSpPr>
      <dsp:spPr>
        <a:xfrm>
          <a:off x="6842045" y="1570493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338141"/>
            <a:satOff val="-33031"/>
            <a:lumOff val="33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Adjust for treatment effect waning</a:t>
          </a:r>
        </a:p>
      </dsp:txBody>
      <dsp:txXfrm>
        <a:off x="6869622" y="1598070"/>
        <a:ext cx="1514083" cy="886388"/>
      </dsp:txXfrm>
    </dsp:sp>
    <dsp:sp modelId="{217FD5FF-7DF1-4DA5-A5C5-AAC7C0358664}">
      <dsp:nvSpPr>
        <dsp:cNvPr id="0" name=""/>
        <dsp:cNvSpPr/>
      </dsp:nvSpPr>
      <dsp:spPr>
        <a:xfrm rot="10800000">
          <a:off x="6371273" y="1846679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377946"/>
            <a:satOff val="-34065"/>
            <a:lumOff val="323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 rot="10800000">
        <a:off x="6471076" y="1924513"/>
        <a:ext cx="232875" cy="233502"/>
      </dsp:txXfrm>
    </dsp:sp>
    <dsp:sp modelId="{5F4D8858-74D6-4079-99A3-775950F838E5}">
      <dsp:nvSpPr>
        <dsp:cNvPr id="0" name=""/>
        <dsp:cNvSpPr/>
      </dsp:nvSpPr>
      <dsp:spPr>
        <a:xfrm>
          <a:off x="4645112" y="1570493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422677"/>
            <a:satOff val="-41288"/>
            <a:lumOff val="420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Adjust for general population mortality</a:t>
          </a:r>
        </a:p>
      </dsp:txBody>
      <dsp:txXfrm>
        <a:off x="4672689" y="1598070"/>
        <a:ext cx="1514083" cy="886388"/>
      </dsp:txXfrm>
    </dsp:sp>
    <dsp:sp modelId="{6C456617-E49C-488F-9B18-8A0E2CE17826}">
      <dsp:nvSpPr>
        <dsp:cNvPr id="0" name=""/>
        <dsp:cNvSpPr/>
      </dsp:nvSpPr>
      <dsp:spPr>
        <a:xfrm rot="10800000">
          <a:off x="4174341" y="1846679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472432"/>
            <a:satOff val="-42581"/>
            <a:lumOff val="404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 rot="10800000">
        <a:off x="4274144" y="1924513"/>
        <a:ext cx="232875" cy="233502"/>
      </dsp:txXfrm>
    </dsp:sp>
    <dsp:sp modelId="{7331E267-976B-4BE1-AFF5-B9663AFDF289}">
      <dsp:nvSpPr>
        <dsp:cNvPr id="0" name=""/>
        <dsp:cNvSpPr/>
      </dsp:nvSpPr>
      <dsp:spPr>
        <a:xfrm>
          <a:off x="2448179" y="1570493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507212"/>
            <a:satOff val="-49546"/>
            <a:lumOff val="50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Account for crossing curves</a:t>
          </a:r>
        </a:p>
      </dsp:txBody>
      <dsp:txXfrm>
        <a:off x="2475756" y="1598070"/>
        <a:ext cx="1514083" cy="886388"/>
      </dsp:txXfrm>
    </dsp:sp>
    <dsp:sp modelId="{3F616F9E-11FC-48AD-B9F3-C707895CC507}">
      <dsp:nvSpPr>
        <dsp:cNvPr id="0" name=""/>
        <dsp:cNvSpPr/>
      </dsp:nvSpPr>
      <dsp:spPr>
        <a:xfrm rot="10800000">
          <a:off x="1977408" y="1846679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472432"/>
            <a:satOff val="-42581"/>
            <a:lumOff val="404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 rot="10800000">
        <a:off x="2077211" y="1924513"/>
        <a:ext cx="232875" cy="233502"/>
      </dsp:txXfrm>
    </dsp:sp>
    <dsp:sp modelId="{27469C31-A4D2-48D7-B889-5810FC5E35BC}">
      <dsp:nvSpPr>
        <dsp:cNvPr id="0" name=""/>
        <dsp:cNvSpPr/>
      </dsp:nvSpPr>
      <dsp:spPr>
        <a:xfrm>
          <a:off x="251247" y="1570493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422677"/>
            <a:satOff val="-41288"/>
            <a:lumOff val="420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Produce health state occupancy proportions</a:t>
          </a:r>
        </a:p>
      </dsp:txBody>
      <dsp:txXfrm>
        <a:off x="278824" y="1598070"/>
        <a:ext cx="1514083" cy="886388"/>
      </dsp:txXfrm>
    </dsp:sp>
    <dsp:sp modelId="{0D154E1E-84A6-495B-8B73-F980623A06C9}">
      <dsp:nvSpPr>
        <dsp:cNvPr id="0" name=""/>
        <dsp:cNvSpPr/>
      </dsp:nvSpPr>
      <dsp:spPr>
        <a:xfrm rot="5400000">
          <a:off x="869526" y="2621882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377946"/>
            <a:satOff val="-34065"/>
            <a:lumOff val="323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 rot="-5400000">
        <a:off x="919115" y="2650128"/>
        <a:ext cx="233502" cy="232875"/>
      </dsp:txXfrm>
    </dsp:sp>
    <dsp:sp modelId="{ADFE6FE7-8192-46CE-9E83-46CEC7D0F4BA}">
      <dsp:nvSpPr>
        <dsp:cNvPr id="0" name=""/>
        <dsp:cNvSpPr/>
      </dsp:nvSpPr>
      <dsp:spPr>
        <a:xfrm>
          <a:off x="251247" y="3139730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338141"/>
            <a:satOff val="-33031"/>
            <a:lumOff val="33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Apply costs and benefits</a:t>
          </a:r>
        </a:p>
      </dsp:txBody>
      <dsp:txXfrm>
        <a:off x="278824" y="3167307"/>
        <a:ext cx="1514083" cy="886388"/>
      </dsp:txXfrm>
    </dsp:sp>
    <dsp:sp modelId="{D0E1AD8C-9BD9-4AE7-A5F9-181B9802C947}">
      <dsp:nvSpPr>
        <dsp:cNvPr id="0" name=""/>
        <dsp:cNvSpPr/>
      </dsp:nvSpPr>
      <dsp:spPr>
        <a:xfrm>
          <a:off x="1958577" y="3415916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283459"/>
            <a:satOff val="-25549"/>
            <a:lumOff val="2428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>
        <a:off x="1958577" y="3493750"/>
        <a:ext cx="232875" cy="233502"/>
      </dsp:txXfrm>
    </dsp:sp>
    <dsp:sp modelId="{D0016BAB-E2F2-4662-9693-D78A5D7343D9}">
      <dsp:nvSpPr>
        <dsp:cNvPr id="0" name=""/>
        <dsp:cNvSpPr/>
      </dsp:nvSpPr>
      <dsp:spPr>
        <a:xfrm>
          <a:off x="2448179" y="3139730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253606"/>
            <a:satOff val="-24773"/>
            <a:lumOff val="252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Generate results per sequence</a:t>
          </a:r>
        </a:p>
      </dsp:txBody>
      <dsp:txXfrm>
        <a:off x="2475756" y="3167307"/>
        <a:ext cx="1514083" cy="886388"/>
      </dsp:txXfrm>
    </dsp:sp>
    <dsp:sp modelId="{4B7DF626-3EFE-453D-A685-CA2A7B86807C}">
      <dsp:nvSpPr>
        <dsp:cNvPr id="0" name=""/>
        <dsp:cNvSpPr/>
      </dsp:nvSpPr>
      <dsp:spPr>
        <a:xfrm>
          <a:off x="4155510" y="3415916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188973"/>
            <a:satOff val="-17032"/>
            <a:lumOff val="161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>
        <a:off x="4155510" y="3493750"/>
        <a:ext cx="232875" cy="233502"/>
      </dsp:txXfrm>
    </dsp:sp>
    <dsp:sp modelId="{D4E3E7B7-8C65-4163-8A66-DC9554F7D79F}">
      <dsp:nvSpPr>
        <dsp:cNvPr id="0" name=""/>
        <dsp:cNvSpPr/>
      </dsp:nvSpPr>
      <dsp:spPr>
        <a:xfrm>
          <a:off x="4645112" y="3139730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169071"/>
            <a:satOff val="-16515"/>
            <a:lumOff val="168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Weight sequences to generate result per 1L treatment</a:t>
          </a:r>
        </a:p>
      </dsp:txBody>
      <dsp:txXfrm>
        <a:off x="4672689" y="3167307"/>
        <a:ext cx="1514083" cy="886388"/>
      </dsp:txXfrm>
    </dsp:sp>
    <dsp:sp modelId="{81BE6CC1-D135-48C7-ABDB-534E4AC5D1A2}">
      <dsp:nvSpPr>
        <dsp:cNvPr id="0" name=""/>
        <dsp:cNvSpPr/>
      </dsp:nvSpPr>
      <dsp:spPr>
        <a:xfrm>
          <a:off x="6352443" y="3415916"/>
          <a:ext cx="332678" cy="3891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-94486"/>
            <a:satOff val="-8516"/>
            <a:lumOff val="809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>
            <a:latin typeface="Outfit" pitchFamily="2" charset="0"/>
          </a:endParaRPr>
        </a:p>
      </dsp:txBody>
      <dsp:txXfrm>
        <a:off x="6352443" y="3493750"/>
        <a:ext cx="232875" cy="233502"/>
      </dsp:txXfrm>
    </dsp:sp>
    <dsp:sp modelId="{4C63B320-7FA5-4556-B07B-A742AF2B9828}">
      <dsp:nvSpPr>
        <dsp:cNvPr id="0" name=""/>
        <dsp:cNvSpPr/>
      </dsp:nvSpPr>
      <dsp:spPr>
        <a:xfrm>
          <a:off x="6842045" y="3139730"/>
          <a:ext cx="1569237" cy="941542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-84535"/>
            <a:satOff val="-8258"/>
            <a:lumOff val="84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Outfit" pitchFamily="2" charset="0"/>
            </a:rPr>
            <a:t>Automated results output to Word</a:t>
          </a:r>
        </a:p>
      </dsp:txBody>
      <dsp:txXfrm>
        <a:off x="6869622" y="3167307"/>
        <a:ext cx="1514083" cy="8863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F661E-4567-45DA-B71D-D9663469EE27}">
      <dsp:nvSpPr>
        <dsp:cNvPr id="0" name=""/>
        <dsp:cNvSpPr/>
      </dsp:nvSpPr>
      <dsp:spPr>
        <a:xfrm>
          <a:off x="1913810" y="17"/>
          <a:ext cx="1902618" cy="190261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</a:rPr>
            <a:t>(Updated) PLMTE list structure</a:t>
          </a:r>
        </a:p>
      </dsp:txBody>
      <dsp:txXfrm>
        <a:off x="2192442" y="278649"/>
        <a:ext cx="1345354" cy="1345354"/>
      </dsp:txXfrm>
    </dsp:sp>
    <dsp:sp modelId="{22F3A62D-D7B2-4DDB-BD94-578726C96863}">
      <dsp:nvSpPr>
        <dsp:cNvPr id="0" name=""/>
        <dsp:cNvSpPr/>
      </dsp:nvSpPr>
      <dsp:spPr>
        <a:xfrm rot="3600000">
          <a:off x="3319187" y="1857103"/>
          <a:ext cx="508501" cy="6421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solidFill>
              <a:schemeClr val="tx1"/>
            </a:solidFill>
          </a:endParaRPr>
        </a:p>
      </dsp:txBody>
      <dsp:txXfrm>
        <a:off x="3357325" y="1919474"/>
        <a:ext cx="355951" cy="385279"/>
      </dsp:txXfrm>
    </dsp:sp>
    <dsp:sp modelId="{5CD480F2-47F3-43CE-B7F8-EF353E354C7A}">
      <dsp:nvSpPr>
        <dsp:cNvPr id="0" name=""/>
        <dsp:cNvSpPr/>
      </dsp:nvSpPr>
      <dsp:spPr>
        <a:xfrm>
          <a:off x="3344838" y="2478630"/>
          <a:ext cx="1902618" cy="1902618"/>
        </a:xfrm>
        <a:prstGeom prst="ellipse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</a:rPr>
            <a:t>Check degree of separation (DoS)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If DoS=0, enter direct extrapolations for all possible DESTINATIONS for the corresponding parametric choices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If DoS&gt;0 relative efficacy where origin is populated with an extrapolation</a:t>
          </a:r>
        </a:p>
      </dsp:txBody>
      <dsp:txXfrm>
        <a:off x="3623470" y="2757262"/>
        <a:ext cx="1345354" cy="1345354"/>
      </dsp:txXfrm>
    </dsp:sp>
    <dsp:sp modelId="{0CD4FC5E-CBA6-4783-9162-BD86E196820C}">
      <dsp:nvSpPr>
        <dsp:cNvPr id="0" name=""/>
        <dsp:cNvSpPr/>
      </dsp:nvSpPr>
      <dsp:spPr>
        <a:xfrm rot="10800000">
          <a:off x="2625260" y="3108872"/>
          <a:ext cx="508501" cy="6421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solidFill>
              <a:schemeClr val="tx1"/>
            </a:solidFill>
          </a:endParaRPr>
        </a:p>
      </dsp:txBody>
      <dsp:txXfrm rot="10800000">
        <a:off x="2777810" y="3237299"/>
        <a:ext cx="355951" cy="385279"/>
      </dsp:txXfrm>
    </dsp:sp>
    <dsp:sp modelId="{D161129B-4A91-4E6E-8E5B-22616537FEBC}">
      <dsp:nvSpPr>
        <dsp:cNvPr id="0" name=""/>
        <dsp:cNvSpPr/>
      </dsp:nvSpPr>
      <dsp:spPr>
        <a:xfrm>
          <a:off x="482782" y="2478630"/>
          <a:ext cx="1902618" cy="1902618"/>
        </a:xfrm>
        <a:prstGeom prst="ellipse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>
              <a:solidFill>
                <a:schemeClr val="tx1"/>
              </a:solidFill>
            </a:rPr>
            <a:t>For all PLMTEs: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Identify the corresponding extrapolation ORIGIN, if any (if none, move on!)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>
              <a:solidFill>
                <a:schemeClr val="tx1"/>
              </a:solidFill>
            </a:rPr>
            <a:t>Apply the relative efficacy stored in this PLMTE space to the ORIGIN survival extrapolation</a:t>
          </a:r>
        </a:p>
      </dsp:txBody>
      <dsp:txXfrm>
        <a:off x="761414" y="2757262"/>
        <a:ext cx="1345354" cy="1345354"/>
      </dsp:txXfrm>
    </dsp:sp>
    <dsp:sp modelId="{96C314C6-FA7D-4955-AC21-8DB1A191A94B}">
      <dsp:nvSpPr>
        <dsp:cNvPr id="0" name=""/>
        <dsp:cNvSpPr/>
      </dsp:nvSpPr>
      <dsp:spPr>
        <a:xfrm rot="18000000">
          <a:off x="1888159" y="1882030"/>
          <a:ext cx="508501" cy="6421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>
            <a:solidFill>
              <a:schemeClr val="tx1"/>
            </a:solidFill>
          </a:endParaRPr>
        </a:p>
      </dsp:txBody>
      <dsp:txXfrm>
        <a:off x="1926297" y="2076513"/>
        <a:ext cx="355951" cy="385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1DD28-18A6-4202-9593-29BA9BBDD69E}">
      <dsp:nvSpPr>
        <dsp:cNvPr id="0" name=""/>
        <dsp:cNvSpPr/>
      </dsp:nvSpPr>
      <dsp:spPr>
        <a:xfrm>
          <a:off x="0" y="2581062"/>
          <a:ext cx="6385196" cy="16934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We use tunnels. Lots and lots of tunnels…</a:t>
          </a:r>
        </a:p>
      </dsp:txBody>
      <dsp:txXfrm>
        <a:off x="0" y="2581062"/>
        <a:ext cx="6385196" cy="914466"/>
      </dsp:txXfrm>
    </dsp:sp>
    <dsp:sp modelId="{A4705128-8C38-4286-8A0E-2584683F4944}">
      <dsp:nvSpPr>
        <dsp:cNvPr id="0" name=""/>
        <dsp:cNvSpPr/>
      </dsp:nvSpPr>
      <dsp:spPr>
        <a:xfrm>
          <a:off x="3117" y="3461660"/>
          <a:ext cx="2126320" cy="7789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Patients flow through successive lines of therapy, and we have the extrapolations</a:t>
          </a:r>
        </a:p>
      </dsp:txBody>
      <dsp:txXfrm>
        <a:off x="3117" y="3461660"/>
        <a:ext cx="2126320" cy="778990"/>
      </dsp:txXfrm>
    </dsp:sp>
    <dsp:sp modelId="{2B3558C8-44AA-42DD-866D-21BB8C5B0BE4}">
      <dsp:nvSpPr>
        <dsp:cNvPr id="0" name=""/>
        <dsp:cNvSpPr/>
      </dsp:nvSpPr>
      <dsp:spPr>
        <a:xfrm>
          <a:off x="2129437" y="3461660"/>
          <a:ext cx="2126320" cy="77899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We can apply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1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GB" sz="1100" b="0" i="1" kern="1200" smtClean="0">
                  <a:latin typeface="Cambria Math" panose="02040503050406030204" pitchFamily="18" charset="0"/>
                </a:rPr>
                <m:t>=1 −</m:t>
              </m:r>
              <m:f>
                <m:fPr>
                  <m:ctrlPr>
                    <a:rPr lang="en-GB" sz="11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)</m:t>
                  </m:r>
                </m:num>
                <m:den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𝑠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𝑡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−1)</m:t>
                  </m:r>
                </m:den>
              </m:f>
            </m:oMath>
          </a14:m>
          <a:r>
            <a:rPr lang="en-GB" sz="1100" kern="1200" dirty="0"/>
            <a:t> as state </a:t>
          </a:r>
          <a:r>
            <a:rPr lang="en-GB" sz="1100" u="sng" kern="1200" dirty="0"/>
            <a:t>exit</a:t>
          </a:r>
          <a:r>
            <a:rPr lang="en-GB" sz="1100" kern="1200" dirty="0"/>
            <a:t> probabilities, and apply some assumptions to get all required TPs</a:t>
          </a:r>
        </a:p>
      </dsp:txBody>
      <dsp:txXfrm>
        <a:off x="2129437" y="3461660"/>
        <a:ext cx="2126320" cy="778990"/>
      </dsp:txXfrm>
    </dsp:sp>
    <dsp:sp modelId="{7EF18DCA-4144-4247-B810-DCA94ACF08E8}">
      <dsp:nvSpPr>
        <dsp:cNvPr id="0" name=""/>
        <dsp:cNvSpPr/>
      </dsp:nvSpPr>
      <dsp:spPr>
        <a:xfrm>
          <a:off x="4255758" y="3461660"/>
          <a:ext cx="2126320" cy="77899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We can put the TPs into matrix </a:t>
          </a:r>
          <a:r>
            <a:rPr lang="en-GB" sz="1100" b="1" kern="1200" dirty="0"/>
            <a:t>M.</a:t>
          </a:r>
          <a:r>
            <a:rPr lang="en-GB" sz="1100" b="0" kern="1200" dirty="0"/>
            <a:t> Note that for 5-line PATT, </a:t>
          </a:r>
          <a:r>
            <a:rPr lang="en-GB" sz="1100" b="1" kern="1200" dirty="0"/>
            <a:t>M has over 14,000 health states (rows &amp; cols)…M is very large!</a:t>
          </a:r>
        </a:p>
      </dsp:txBody>
      <dsp:txXfrm>
        <a:off x="4255758" y="3461660"/>
        <a:ext cx="2126320" cy="778990"/>
      </dsp:txXfrm>
    </dsp:sp>
    <dsp:sp modelId="{60848D85-57EF-4D7B-B89E-D0E310411772}">
      <dsp:nvSpPr>
        <dsp:cNvPr id="0" name=""/>
        <dsp:cNvSpPr/>
      </dsp:nvSpPr>
      <dsp:spPr>
        <a:xfrm rot="10800000">
          <a:off x="0" y="1928"/>
          <a:ext cx="6385196" cy="260453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Starting point: every possible extrapolation from input set and layers of relative efficacy</a:t>
          </a:r>
        </a:p>
      </dsp:txBody>
      <dsp:txXfrm rot="-10800000">
        <a:off x="0" y="1928"/>
        <a:ext cx="6385196" cy="914192"/>
      </dsp:txXfrm>
    </dsp:sp>
    <dsp:sp modelId="{4F3BFA22-7D59-46A2-8363-B2635CDF66B1}">
      <dsp:nvSpPr>
        <dsp:cNvPr id="0" name=""/>
        <dsp:cNvSpPr/>
      </dsp:nvSpPr>
      <dsp:spPr>
        <a:xfrm>
          <a:off x="0" y="916120"/>
          <a:ext cx="3192598" cy="778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We need to model every possible treatment pathway as efficiently as possible</a:t>
          </a:r>
        </a:p>
      </dsp:txBody>
      <dsp:txXfrm>
        <a:off x="0" y="916120"/>
        <a:ext cx="3192598" cy="778756"/>
      </dsp:txXfrm>
    </dsp:sp>
    <dsp:sp modelId="{D68EE22A-57F7-47A2-8386-0F1EBF0B0344}">
      <dsp:nvSpPr>
        <dsp:cNvPr id="0" name=""/>
        <dsp:cNvSpPr/>
      </dsp:nvSpPr>
      <dsp:spPr>
        <a:xfrm>
          <a:off x="3192598" y="916120"/>
          <a:ext cx="3192598" cy="77875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We know that all patients start in state 1 (on 1L treatment), so we know the initial population vector </a:t>
          </a:r>
          <a:r>
            <a:rPr lang="en-GB" sz="1100" b="1" kern="1200" dirty="0"/>
            <a:t>p</a:t>
          </a:r>
          <a:r>
            <a:rPr lang="en-GB" sz="1100" b="0" kern="1200" dirty="0"/>
            <a:t> = </a:t>
          </a:r>
          <a14:m xmlns:a14="http://schemas.microsoft.com/office/drawing/2010/main">
            <m:oMath xmlns:m="http://schemas.openxmlformats.org/officeDocument/2006/math">
              <m:d>
                <m:dPr>
                  <m:begChr m:val="["/>
                  <m:endChr m:val="]"/>
                  <m:ctrlPr>
                    <a:rPr lang="en-GB" sz="11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  <m:ctrlPr>
                        <a:rPr lang="en-GB" sz="11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en-GB" sz="11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100" b="0" i="1" kern="120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en-GB" sz="1100" b="0" kern="1200" dirty="0"/>
            <a:t>, where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1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GB" sz="1100" b="0" i="1" kern="1200" smtClean="0">
                  <a:latin typeface="Cambria Math" panose="02040503050406030204" pitchFamily="18" charset="0"/>
                </a:rPr>
                <m:t>=1,;</m:t>
              </m:r>
              <m:sSub>
                <m:sSubPr>
                  <m:ctrlPr>
                    <a:rPr lang="en-GB" sz="11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2…</m:t>
                  </m:r>
                  <m:r>
                    <a:rPr lang="en-GB" sz="1100" b="0" i="1" kern="1200" smtClean="0">
                      <a:latin typeface="Cambria Math" panose="02040503050406030204" pitchFamily="18" charset="0"/>
                    </a:rPr>
                    <m:t>𝐷</m:t>
                  </m:r>
                </m:sub>
              </m:sSub>
              <m:r>
                <a:rPr lang="en-GB" sz="11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GB" sz="1100" b="0" kern="1200" dirty="0"/>
            <a:t> at baseline</a:t>
          </a:r>
        </a:p>
      </dsp:txBody>
      <dsp:txXfrm>
        <a:off x="3192598" y="916120"/>
        <a:ext cx="3192598" cy="77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6463EE-AE24-42E0-8E84-95076F459131}">
      <dsp:nvSpPr>
        <dsp:cNvPr id="0" name=""/>
        <dsp:cNvSpPr/>
      </dsp:nvSpPr>
      <dsp:spPr>
        <a:xfrm>
          <a:off x="0" y="2581062"/>
          <a:ext cx="6385196" cy="169345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u="sng" kern="1200" dirty="0"/>
            <a:t>Solution</a:t>
          </a:r>
          <a:r>
            <a:rPr lang="en-GB" sz="2100" kern="1200" dirty="0"/>
            <a:t>: Compiler function, updater function, extrapolator function</a:t>
          </a:r>
        </a:p>
      </dsp:txBody>
      <dsp:txXfrm>
        <a:off x="0" y="2581062"/>
        <a:ext cx="6385196" cy="914466"/>
      </dsp:txXfrm>
    </dsp:sp>
    <dsp:sp modelId="{38EDDEDA-7365-47A5-9F28-8E46CA905C7B}">
      <dsp:nvSpPr>
        <dsp:cNvPr id="0" name=""/>
        <dsp:cNvSpPr/>
      </dsp:nvSpPr>
      <dsp:spPr>
        <a:xfrm>
          <a:off x="3117" y="3461660"/>
          <a:ext cx="2126320" cy="7789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Compiler populates sparse matrix </a:t>
          </a:r>
          <a:r>
            <a:rPr lang="en-GB" sz="1000" b="0" kern="1200" dirty="0"/>
            <a:t>M</a:t>
          </a:r>
          <a:r>
            <a:rPr lang="en-GB" sz="1000" kern="1200" dirty="0"/>
            <a:t> using the PLMTE list (for cycle 0), then splits off the top two rows into a smaller matrix </a:t>
          </a:r>
          <a:r>
            <a:rPr lang="en-GB" sz="1000" b="1" kern="1200" dirty="0"/>
            <a:t>M1</a:t>
          </a:r>
          <a:r>
            <a:rPr lang="en-GB" sz="1000" b="0" kern="1200" dirty="0"/>
            <a:t> and the “rest” </a:t>
          </a:r>
          <a:r>
            <a:rPr lang="en-GB" sz="1000" b="1" kern="1200" dirty="0"/>
            <a:t>M2</a:t>
          </a:r>
          <a:endParaRPr lang="en-GB" sz="1000" kern="1200" dirty="0"/>
        </a:p>
      </dsp:txBody>
      <dsp:txXfrm>
        <a:off x="3117" y="3461660"/>
        <a:ext cx="2126320" cy="778990"/>
      </dsp:txXfrm>
    </dsp:sp>
    <dsp:sp modelId="{DD506EBF-B090-4C62-837E-A60659A97B68}">
      <dsp:nvSpPr>
        <dsp:cNvPr id="0" name=""/>
        <dsp:cNvSpPr/>
      </dsp:nvSpPr>
      <dsp:spPr>
        <a:xfrm>
          <a:off x="2129437" y="3461660"/>
          <a:ext cx="2126320" cy="77899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Updater function generates a list of </a:t>
          </a:r>
          <a:r>
            <a:rPr lang="en-GB" sz="1000" b="1" kern="1200" dirty="0"/>
            <a:t>M1</a:t>
          </a:r>
          <a:r>
            <a:rPr lang="en-GB" sz="1000" kern="1200" dirty="0"/>
            <a:t> each model cycle</a:t>
          </a:r>
        </a:p>
      </dsp:txBody>
      <dsp:txXfrm>
        <a:off x="2129437" y="3461660"/>
        <a:ext cx="2126320" cy="778990"/>
      </dsp:txXfrm>
    </dsp:sp>
    <dsp:sp modelId="{A45A83EF-A363-441B-9FD8-4FDB6CE67882}">
      <dsp:nvSpPr>
        <dsp:cNvPr id="0" name=""/>
        <dsp:cNvSpPr/>
      </dsp:nvSpPr>
      <dsp:spPr>
        <a:xfrm>
          <a:off x="4255758" y="3461660"/>
          <a:ext cx="2126320" cy="77899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kern="1200" dirty="0"/>
            <a:t>Extrapolator uses Reduce() to repeatedly perform </a:t>
          </a:r>
          <a:r>
            <a:rPr lang="en-GB" sz="1000" b="1" kern="1200" dirty="0"/>
            <a:t>p</a:t>
          </a:r>
          <a:r>
            <a:rPr lang="en-GB" sz="1000" b="0" kern="1200" dirty="0"/>
            <a:t> = </a:t>
          </a:r>
          <a:r>
            <a:rPr lang="en-GB" sz="1000" b="1" kern="1200" dirty="0"/>
            <a:t>p1M1</a:t>
          </a:r>
          <a:r>
            <a:rPr lang="en-GB" sz="1000" b="0" kern="1200" dirty="0"/>
            <a:t> + </a:t>
          </a:r>
          <a:r>
            <a:rPr lang="en-GB" sz="1000" b="1" kern="1200" dirty="0"/>
            <a:t>p2M2</a:t>
          </a:r>
          <a:r>
            <a:rPr lang="en-GB" sz="1000" b="0" kern="1200" dirty="0"/>
            <a:t> (after splitting </a:t>
          </a:r>
          <a:r>
            <a:rPr lang="en-GB" sz="1000" b="1" kern="1200" dirty="0"/>
            <a:t>p</a:t>
          </a:r>
          <a:r>
            <a:rPr lang="en-GB" sz="1000" b="0" kern="1200" dirty="0"/>
            <a:t>)</a:t>
          </a:r>
        </a:p>
      </dsp:txBody>
      <dsp:txXfrm>
        <a:off x="4255758" y="3461660"/>
        <a:ext cx="2126320" cy="778990"/>
      </dsp:txXfrm>
    </dsp:sp>
    <dsp:sp modelId="{4D2CAF3C-DC4D-41DD-AC78-08577202AA64}">
      <dsp:nvSpPr>
        <dsp:cNvPr id="0" name=""/>
        <dsp:cNvSpPr/>
      </dsp:nvSpPr>
      <dsp:spPr>
        <a:xfrm rot="10800000">
          <a:off x="0" y="1928"/>
          <a:ext cx="6385196" cy="2604536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Now we have a (very large) transition probability matrix, but it’s a bit fiddly!</a:t>
          </a:r>
        </a:p>
      </dsp:txBody>
      <dsp:txXfrm rot="-10800000">
        <a:off x="0" y="1928"/>
        <a:ext cx="6385196" cy="914192"/>
      </dsp:txXfrm>
    </dsp:sp>
    <dsp:sp modelId="{05C18EF6-D8D1-4688-B59B-232FACD2E866}">
      <dsp:nvSpPr>
        <dsp:cNvPr id="0" name=""/>
        <dsp:cNvSpPr/>
      </dsp:nvSpPr>
      <dsp:spPr>
        <a:xfrm>
          <a:off x="0" y="916120"/>
          <a:ext cx="3192598" cy="778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u="none" kern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rPr>
            <a:t>p%*%M</a:t>
          </a:r>
          <a:r>
            <a:rPr lang="en-GB" sz="1000" kern="1200" dirty="0"/>
            <a:t> is at least 85% </a:t>
          </a:r>
          <a14:m xmlns:a14="http://schemas.microsoft.com/office/drawing/2010/main">
            <m:oMath xmlns:m="http://schemas.openxmlformats.org/officeDocument/2006/math">
              <m:r>
                <a:rPr lang="en-GB" sz="1000" b="0" i="1" kern="1200" smtClean="0">
                  <a:latin typeface="Cambria Math" panose="02040503050406030204" pitchFamily="18" charset="0"/>
                </a:rPr>
                <m:t>0×0</m:t>
              </m:r>
            </m:oMath>
          </a14:m>
          <a:r>
            <a:rPr lang="en-GB" sz="1000" kern="1200" dirty="0"/>
            <a:t>, so both </a:t>
          </a:r>
          <a:r>
            <a:rPr lang="en-GB" sz="1000" b="1" kern="1200" dirty="0"/>
            <a:t>p</a:t>
          </a:r>
          <a:r>
            <a:rPr lang="en-GB" sz="1000" kern="1200" dirty="0"/>
            <a:t> and </a:t>
          </a:r>
          <a:r>
            <a:rPr lang="en-GB" sz="1000" b="1" kern="1200" dirty="0"/>
            <a:t>M</a:t>
          </a:r>
          <a:r>
            <a:rPr lang="en-GB" sz="1000" kern="1200" dirty="0"/>
            <a:t> are </a:t>
          </a:r>
          <a:r>
            <a:rPr lang="en-GB" sz="1000" b="1" u="sng" kern="1200" dirty="0"/>
            <a:t>sparse</a:t>
          </a:r>
          <a:r>
            <a:rPr lang="en-GB" sz="1000" b="0" u="none" kern="1200" dirty="0"/>
            <a:t>. </a:t>
          </a:r>
          <a:r>
            <a:rPr lang="en-GB" sz="1000" b="0" u="none" kern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rPr>
            <a:t>p%*%M</a:t>
          </a:r>
          <a:r>
            <a:rPr lang="en-GB" sz="1000" b="0" u="none" kern="1200" dirty="0"/>
            <a:t> is a VERY bad idea in base R, as is </a:t>
          </a:r>
          <a:r>
            <a:rPr lang="en-GB" sz="1000" b="0" u="none" kern="12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rPr>
            <a:t>M[1,1] &lt;- p_11; M[1,2] &lt;- p_12.</a:t>
          </a:r>
          <a:r>
            <a:rPr lang="en-GB" sz="1000" b="0" u="none" kern="1200" dirty="0"/>
            <a:t> Under the hood R copies the WHOLE matrix every time you do this i.e., extremely slow </a:t>
          </a:r>
          <a:r>
            <a:rPr lang="en-GB" sz="1000" b="0" u="none" kern="1200" dirty="0">
              <a:sym typeface="Wingdings" panose="05000000000000000000" pitchFamily="2" charset="2"/>
            </a:rPr>
            <a:t></a:t>
          </a:r>
          <a:endParaRPr lang="en-GB" sz="1000" u="sng" kern="1200" dirty="0"/>
        </a:p>
      </dsp:txBody>
      <dsp:txXfrm>
        <a:off x="0" y="916120"/>
        <a:ext cx="3192598" cy="778756"/>
      </dsp:txXfrm>
    </dsp:sp>
    <dsp:sp modelId="{BA233B9D-F765-40E4-A6EA-402C1D05A8D3}">
      <dsp:nvSpPr>
        <dsp:cNvPr id="0" name=""/>
        <dsp:cNvSpPr/>
      </dsp:nvSpPr>
      <dsp:spPr>
        <a:xfrm>
          <a:off x="3192598" y="916120"/>
          <a:ext cx="3192598" cy="77875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12700" rIns="71120" bIns="127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1" kern="1200" dirty="0"/>
            <a:t>M</a:t>
          </a:r>
          <a:r>
            <a:rPr lang="en-GB" sz="1000" kern="1200" dirty="0"/>
            <a:t> has some key features: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1" kern="1200" dirty="0"/>
            <a:t>Top two rows change every cycle</a:t>
          </a:r>
          <a:r>
            <a:rPr lang="en-GB" sz="800" kern="1200" dirty="0"/>
            <a:t>, but the </a:t>
          </a:r>
          <a:r>
            <a:rPr lang="en-GB" sz="800" b="1" kern="1200" dirty="0"/>
            <a:t>rest of the matrix is static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Rows 3+ of </a:t>
          </a:r>
          <a:r>
            <a:rPr lang="en-GB" sz="800" b="1" kern="1200" dirty="0"/>
            <a:t>M</a:t>
          </a:r>
          <a:r>
            <a:rPr lang="en-GB" sz="800" kern="1200" dirty="0"/>
            <a:t> are block-diagonal but offset by 1 column starting at cell 3,4. Blocks go in both directions like DT nodes!</a:t>
          </a:r>
        </a:p>
      </dsp:txBody>
      <dsp:txXfrm>
        <a:off x="3192598" y="916120"/>
        <a:ext cx="3192598" cy="77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FAE928-3F8D-47B3-B20D-6385D5A673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C821E1-746A-4D18-BBD8-BC14255017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09A53-C1F7-4105-942E-8F6ACCD9608B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6C15B-EC54-467B-A35E-DB41371EF3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81437-F201-4971-A604-67DBF40CEA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192E0-BE68-4DBC-9ECE-E6D2D10908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39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AC93E-B421-4698-B2B8-D77EAC29E206}" type="datetimeFigureOut">
              <a:rPr lang="en-GB" smtClean="0"/>
              <a:t>24/06/2024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E3DDC-6C12-44FB-ABD3-6B5FFE0907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72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66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Both issues – not fit for purpose, inefficient</a:t>
            </a:r>
          </a:p>
        </p:txBody>
      </p:sp>
    </p:spTree>
    <p:extLst>
      <p:ext uri="{BB962C8B-B14F-4D97-AF65-F5344CB8AC3E}">
        <p14:creationId xmlns:p14="http://schemas.microsoft.com/office/powerpoint/2010/main" val="834474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kern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20+ billion computations per set of traces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8E3DDC-6C12-44FB-ABD3-6B5FFE0907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229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9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0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9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82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F75F746-D3AE-4ABE-BCDB-884E7A544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9EF481-C3D6-3342-B8DA-16795A6DA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0F62135-8BB6-7A44-8BF8-5219C68F5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1673383"/>
            <a:ext cx="6387151" cy="1352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B944B755-5B31-6145-B7B3-68771D1A2D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649" y="3585502"/>
            <a:ext cx="6411269" cy="402431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9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35D69D-21DB-1D41-B1FA-D294BF33B4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429" y="3137845"/>
            <a:ext cx="6409252" cy="396188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08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B7B52F34-878D-B841-A77B-8AC85EF52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2CB01DF-8CE2-2B44-873C-F8848330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DDBAB40-8A24-024E-B772-0ADDCE9B2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95BC69-C003-CC4A-8231-45E3EE7E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50303CF-0A10-1E4F-9514-EF1AC0542F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149418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89F04F41-FFF1-BC43-8172-0FF29D50A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9EF481-C3D6-3342-B8DA-16795A6DA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0F62135-8BB6-7A44-8BF8-5219C68F5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1673383"/>
            <a:ext cx="6387151" cy="1352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B944B755-5B31-6145-B7B3-68771D1A2D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649" y="3585502"/>
            <a:ext cx="6411269" cy="402431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9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B35D69D-21DB-1D41-B1FA-D294BF33B4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429" y="3137845"/>
            <a:ext cx="6409252" cy="396188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1952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58E74753-C7E2-894C-A194-417B6F97C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4BF9A0-3CAC-424C-B5F7-B58A25B3B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81D650-54B5-054A-96EE-5BEB2085E3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4D1D18-AF75-2B4C-BE21-C3C9C50E9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1673383"/>
            <a:ext cx="6387151" cy="1352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4B939D6B-4CF8-4D44-A4B0-83CFC67DB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649" y="3585502"/>
            <a:ext cx="6411269" cy="402431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9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DB5AC3-AC64-F341-BB38-B714A94FE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429" y="3137845"/>
            <a:ext cx="6409252" cy="396188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084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C6E17D37-5D18-0345-9974-E4A3F79433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E7C07C07-E20E-3F4B-B9B7-351EAA53D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03" y="4351173"/>
            <a:ext cx="1284605" cy="4900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F0977E-8252-1A4A-948D-42F5DF6E7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650" y="1673383"/>
            <a:ext cx="6387151" cy="1352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39C7C388-2B32-FB4E-9EE5-D8CA721848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5649" y="3585502"/>
            <a:ext cx="6411269" cy="402431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9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F1F1C5B1-ADFB-714D-B50E-06E9C4C0B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292" y="3136540"/>
            <a:ext cx="6411269" cy="402431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22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323AEED4-91B9-EE49-980E-AF51F75CEB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2CB01DF-8CE2-2B44-873C-F8848330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DDBAB40-8A24-024E-B772-0ADDCE9B2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95BC69-C003-CC4A-8231-45E3EE7E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50303CF-0A10-1E4F-9514-EF1AC0542F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6F7DB54-699D-7948-AA18-6027A952B2E4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716463" y="1013702"/>
            <a:ext cx="4103688" cy="365521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18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AD83706D-9B4A-AA4A-AC23-378BD4356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2CB01DF-8CE2-2B44-873C-F8848330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DDBAB40-8A24-024E-B772-0ADDCE9B2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95BC69-C003-CC4A-8231-45E3EE7E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50303CF-0A10-1E4F-9514-EF1AC0542F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857963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6F53796C-94FF-0747-B658-D687EAB43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2CB01DF-8CE2-2B44-873C-F88483309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FDDBAB40-8A24-024E-B772-0ADDCE9B2E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F95BC69-C003-CC4A-8231-45E3EE7E7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50303CF-0A10-1E4F-9514-EF1AC0542F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46F3D2-8B47-0842-89F9-4CD3996E7EC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016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803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88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rectangle&#10;&#10;Description automatically generated">
            <a:extLst>
              <a:ext uri="{FF2B5EF4-FFF2-40B4-BE49-F238E27FC236}">
                <a16:creationId xmlns:a16="http://schemas.microsoft.com/office/drawing/2014/main" id="{568245DD-B302-C142-9368-1CFD1F7BF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23FCD380-115C-3440-988F-2AEE9C13F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A0D922-569A-DB48-924D-84575F25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86F254-BADF-AB43-A9AE-403D66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376E8CB-CCA4-6C41-A97F-FB0CE6283B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3442797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D6D5C020-1BA4-6744-81E3-EA899C4A38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23FCD380-115C-3440-988F-2AEE9C13F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86F254-BADF-AB43-A9AE-403D66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C6A952-CD8F-584C-9288-05898BFE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7ED2AA-7C9B-E340-835B-967E237E90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2F2161-B63A-3048-9102-2F805AE002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016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8074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357B1CDE-7EA3-2747-81D3-DB798F9B54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23FCD380-115C-3440-988F-2AEE9C13F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86F254-BADF-AB43-A9AE-403D66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C6A952-CD8F-584C-9288-05898BFE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7ED2AA-7C9B-E340-835B-967E237E90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C7C739B-2181-3942-B4FE-3CC29898829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716463" y="1013702"/>
            <a:ext cx="4103688" cy="365521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83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DA0574FB-DFB6-034E-A7E2-3B891F148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23FCD380-115C-3440-988F-2AEE9C13F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A0D922-569A-DB48-924D-84575F256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786F254-BADF-AB43-A9AE-403D66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376E8CB-CCA4-6C41-A97F-FB0CE6283B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083487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ADC90FBF-5FB7-1F48-9EF3-4C7EAD139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23FCD380-115C-3440-988F-2AEE9C13F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86F254-BADF-AB43-A9AE-403D66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C6A952-CD8F-584C-9288-05898BFE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7ED2AA-7C9B-E340-835B-967E237E90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D2F2161-B63A-3048-9102-2F805AE0026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016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140904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, rectangle&#10;&#10;Description automatically generated">
            <a:extLst>
              <a:ext uri="{FF2B5EF4-FFF2-40B4-BE49-F238E27FC236}">
                <a16:creationId xmlns:a16="http://schemas.microsoft.com/office/drawing/2014/main" id="{01FC6BE8-8D7D-7343-AEBB-BD3148E238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23FCD380-115C-3440-988F-2AEE9C13F9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65" y="4784654"/>
            <a:ext cx="680085" cy="2594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86F254-BADF-AB43-A9AE-403D66045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C6A952-CD8F-584C-9288-05898BFE8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7ED2AA-7C9B-E340-835B-967E237E90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C7C739B-2181-3942-B4FE-3CC298988293}"/>
              </a:ext>
            </a:extLst>
          </p:cNvPr>
          <p:cNvSpPr>
            <a:spLocks noGrp="1" noChangeAspect="1"/>
          </p:cNvSpPr>
          <p:nvPr>
            <p:ph type="pic" idx="11"/>
          </p:nvPr>
        </p:nvSpPr>
        <p:spPr>
          <a:xfrm>
            <a:off x="4716463" y="1013702"/>
            <a:ext cx="4103688" cy="365521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84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ctangle&#10;&#10;Description automatically generated">
            <a:extLst>
              <a:ext uri="{FF2B5EF4-FFF2-40B4-BE49-F238E27FC236}">
                <a16:creationId xmlns:a16="http://schemas.microsoft.com/office/drawing/2014/main" id="{779E9BFB-3BEE-594C-B770-F9802472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96BB46-B87B-B243-AA24-5CB07AC2F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2758"/>
            <a:ext cx="528955" cy="2018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28AE2D-2F72-1D4D-98D6-D0309BFAD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6F1D5E-A2DF-4E76-81C8-F82AF06B3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0E268CF-6D4A-4409-82FB-964651815C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4771527"/>
            <a:ext cx="7658100" cy="273050"/>
          </a:xfrm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GB" sz="700" dirty="0">
                <a:solidFill>
                  <a:schemeClr val="bg1"/>
                </a:solidFill>
              </a:defRPr>
            </a:lvl1pPr>
          </a:lstStyle>
          <a:p>
            <a:pPr marL="171450" lvl="0" indent="-171450"/>
            <a:r>
              <a:rPr lang="en-US" dirty="0"/>
              <a:t>Click to edit 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72478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ectangle&#10;&#10;Description automatically generated">
            <a:extLst>
              <a:ext uri="{FF2B5EF4-FFF2-40B4-BE49-F238E27FC236}">
                <a16:creationId xmlns:a16="http://schemas.microsoft.com/office/drawing/2014/main" id="{35774C48-DFF9-9648-81CC-44F7DC82B5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B10A8-87EB-48E1-AE4A-0D682F811E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4771527"/>
            <a:ext cx="7658100" cy="273050"/>
          </a:xfrm>
        </p:spPr>
        <p:txBody>
          <a:bodyPr vert="horz" lIns="0" tIns="0" rIns="0" bIns="0" rtlCol="0" anchor="ctr">
            <a:normAutofit/>
          </a:bodyPr>
          <a:lstStyle>
            <a:lvl1pPr marL="0" indent="0">
              <a:buNone/>
              <a:defRPr lang="en-GB" sz="700" dirty="0">
                <a:solidFill>
                  <a:schemeClr val="bg1"/>
                </a:solidFill>
              </a:defRPr>
            </a:lvl1pPr>
          </a:lstStyle>
          <a:p>
            <a:pPr marL="171450" lvl="0" indent="-171450"/>
            <a:r>
              <a:rPr lang="en-US" dirty="0"/>
              <a:t>Click to edit footer</a:t>
            </a:r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996BB46-B87B-B243-AA24-5CB07AC2FE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2758"/>
            <a:ext cx="528955" cy="20180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2A56585-1535-0841-B26D-BC1AF2896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7E00C5E-46E8-CF4F-8F6B-C8A8747227CA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716463" y="1013702"/>
            <a:ext cx="4103688" cy="365521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E1FBE37-5FD4-4CD2-9C34-22775D9D0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414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9F0FBB4-3FC2-AC42-B19C-05E096E515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3A5F64E-6E42-7948-B55D-6F012D0ABD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3705"/>
            <a:ext cx="528955" cy="20180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ADCB75-694E-8245-B95B-64B7B2855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3B95E10-78CA-DA4E-8655-DCE4CE7B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D2A9C4-6880-4600-8090-5B3BA057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39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9C48E22-BFF2-7A46-B655-839779939C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3A5F64E-6E42-7948-B55D-6F012D0ABD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3705"/>
            <a:ext cx="528955" cy="20180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ADCB75-694E-8245-B95B-64B7B2855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46440C-5D0F-F74B-969E-07CC98EC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A382002-89E7-BC4D-9AAC-113D6721006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016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44DC7B2-823D-4EB3-B3D2-8C233234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78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83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50E44A5-C520-A243-94B4-06D002352F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3A5F64E-6E42-7948-B55D-6F012D0ABD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3705"/>
            <a:ext cx="528955" cy="20180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ADCB75-694E-8245-B95B-64B7B2855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48AFF1-AABC-B546-BC52-5C43903AD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8496300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867DA6-09B7-4011-BF4E-0E0AF42B5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85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9A75F82-88F0-9B45-9EE5-10896A667C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3A5F64E-6E42-7948-B55D-6F012D0ABD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3705"/>
            <a:ext cx="528955" cy="20180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ADCB75-694E-8245-B95B-64B7B2855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46440C-5D0F-F74B-969E-07CC98EC1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A382002-89E7-BC4D-9AAC-113D6721006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16016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E8CD20-CDEC-4168-B334-BE1C455D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02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8E54B4A-3265-A44B-90B1-B21ECF1E9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CE66F641-C9E7-A348-B82B-AFBF8BC73E2B}"/>
              </a:ext>
            </a:extLst>
          </p:cNvPr>
          <p:cNvSpPr txBox="1">
            <a:spLocks/>
          </p:cNvSpPr>
          <p:nvPr userDrawn="1"/>
        </p:nvSpPr>
        <p:spPr>
          <a:xfrm>
            <a:off x="331694" y="62754"/>
            <a:ext cx="7636810" cy="69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Click to edit Master title style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3A5F64E-6E42-7948-B55D-6F012D0ABD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95" y="4803705"/>
            <a:ext cx="528955" cy="201803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AADCB75-694E-8245-B95B-64B7B28551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849" y="4769022"/>
            <a:ext cx="7658615" cy="273600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footer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F3A714-69D5-8C43-99B4-8F92C157A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004047"/>
            <a:ext cx="4103688" cy="3628676"/>
          </a:xfrm>
        </p:spPr>
        <p:txBody>
          <a:bodyPr lIns="0" tIns="0" rIns="0" bIns="0"/>
          <a:lstStyle>
            <a:lvl1pPr marL="177800" indent="-169863">
              <a:lnSpc>
                <a:spcPct val="100000"/>
              </a:lnSpc>
              <a:spcBef>
                <a:spcPts val="500"/>
              </a:spcBef>
              <a:tabLst/>
              <a:defRPr sz="16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500"/>
              </a:spcBef>
              <a:buSzPct val="90000"/>
              <a:buFont typeface="System Font Regular"/>
              <a:buChar char="⁃"/>
              <a:defRPr sz="1400" b="0" i="0">
                <a:solidFill>
                  <a:schemeClr val="tx1"/>
                </a:solidFill>
                <a:latin typeface="Trebuchet MS" panose="020B0703020202090204" pitchFamily="34" charset="0"/>
              </a:defRPr>
            </a:lvl2pPr>
            <a:lvl3pPr marL="857250" indent="-171450">
              <a:lnSpc>
                <a:spcPct val="100000"/>
              </a:lnSpc>
              <a:spcBef>
                <a:spcPts val="500"/>
              </a:spcBef>
              <a:buSzPct val="100000"/>
              <a:buFont typeface="Courier New" panose="02070309020205020404" pitchFamily="49" charset="0"/>
              <a:buChar char="o"/>
              <a:defRPr sz="1200" b="0" i="0">
                <a:solidFill>
                  <a:schemeClr val="tx1"/>
                </a:solidFill>
                <a:latin typeface="Trebuchet MS" panose="020B0703020202090204" pitchFamily="34" charset="0"/>
              </a:defRPr>
            </a:lvl3pPr>
            <a:lvl4pPr>
              <a:defRPr b="0" i="0">
                <a:latin typeface="Trebuchet MS" panose="020B0703020202090204" pitchFamily="34" charset="0"/>
              </a:defRPr>
            </a:lvl4pPr>
            <a:lvl5pPr>
              <a:defRPr b="0" i="0"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BB1E52C-0788-CB43-B61B-093F88E05914}"/>
              </a:ext>
            </a:extLst>
          </p:cNvPr>
          <p:cNvSpPr>
            <a:spLocks noGrp="1" noChangeAspect="1"/>
          </p:cNvSpPr>
          <p:nvPr>
            <p:ph type="pic" idx="12"/>
          </p:nvPr>
        </p:nvSpPr>
        <p:spPr>
          <a:xfrm>
            <a:off x="4716463" y="1013702"/>
            <a:ext cx="4103688" cy="3655219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C9DAD0-A776-46D6-99F8-7521C64C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76200"/>
            <a:ext cx="8496300" cy="679450"/>
          </a:xfrm>
        </p:spPr>
        <p:txBody>
          <a:bodyPr lIns="0" tIns="0" rIns="0" bIns="0">
            <a:normAutofit/>
          </a:bodyPr>
          <a:lstStyle>
            <a:lvl1pPr>
              <a:defRPr sz="2400" b="0" i="0">
                <a:solidFill>
                  <a:schemeClr val="tx1"/>
                </a:solidFill>
                <a:latin typeface="Trebuchet MS" panose="020B070302020209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69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A7664C4-E5CA-CE4F-8EEF-5AEBD8C272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09EF481-C3D6-3342-B8DA-16795A6DA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584ECC-5DC0-6040-B052-61B3073661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650" y="1673383"/>
            <a:ext cx="6387151" cy="13527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FE964A-7342-4F4B-B5DB-15B0FC698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429" y="3137845"/>
            <a:ext cx="6409252" cy="396188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3303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181F843-992F-594C-98C0-B6973483C8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4BF9A0-3CAC-424C-B5F7-B58A25B3BA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A81D650-54B5-054A-96EE-5BEB2085E3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29" y="4351297"/>
            <a:ext cx="1284605" cy="4900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5792E4-8715-BC4B-BCAA-32414803C0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650" y="1673383"/>
            <a:ext cx="6387151" cy="13527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5A0977E-96AB-EF41-8B02-53332CB0ED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9429" y="3137845"/>
            <a:ext cx="6409252" cy="396188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30147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8301A0B-2B36-A549-AF5D-A38F7F2F6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E7C07C07-E20E-3F4B-B9B7-351EAA53D5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203" y="4351173"/>
            <a:ext cx="1284605" cy="49009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274724-00DC-2D49-B9F7-2E8014B97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5650" y="1673383"/>
            <a:ext cx="6387151" cy="1352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50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C8F66409-EA26-5148-9E3A-EB6ADD0147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292" y="3136540"/>
            <a:ext cx="6411269" cy="402431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70453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672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6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1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36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8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5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49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6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C2305-401E-5544-BA4B-2206D18C534A}" type="datetimeFigureOut">
              <a:rPr lang="en-US" smtClean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81484-FA18-9E47-862B-94D9E1FF37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1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4" r:id="rId13"/>
    <p:sldLayoutId id="2147483675" r:id="rId14"/>
    <p:sldLayoutId id="2147483676" r:id="rId15"/>
    <p:sldLayoutId id="2147483680" r:id="rId16"/>
    <p:sldLayoutId id="2147483687" r:id="rId17"/>
    <p:sldLayoutId id="2147483681" r:id="rId18"/>
    <p:sldLayoutId id="2147483688" r:id="rId19"/>
    <p:sldLayoutId id="2147483677" r:id="rId20"/>
    <p:sldLayoutId id="2147483690" r:id="rId21"/>
    <p:sldLayoutId id="2147483691" r:id="rId22"/>
    <p:sldLayoutId id="2147483682" r:id="rId23"/>
    <p:sldLayoutId id="2147483692" r:id="rId24"/>
    <p:sldLayoutId id="2147483693" r:id="rId25"/>
    <p:sldLayoutId id="2147483683" r:id="rId26"/>
    <p:sldLayoutId id="2147483696" r:id="rId27"/>
    <p:sldLayoutId id="2147483678" r:id="rId28"/>
    <p:sldLayoutId id="2147483700" r:id="rId29"/>
    <p:sldLayoutId id="2147483684" r:id="rId30"/>
    <p:sldLayoutId id="2147483699" r:id="rId31"/>
    <p:sldLayoutId id="2147483697" r:id="rId32"/>
    <p:sldLayoutId id="2147483702" r:id="rId33"/>
    <p:sldLayoutId id="2147483703" r:id="rId34"/>
    <p:sldLayoutId id="2147483704" r:id="rId35"/>
    <p:sldLayoutId id="2147483765" r:id="rId36"/>
    <p:sldLayoutId id="2147483766" r:id="rId3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04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pos="2789" userDrawn="1">
          <p15:clr>
            <a:srgbClr val="F26B43"/>
          </p15:clr>
        </p15:guide>
        <p15:guide id="6" pos="29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edicine.exeter.ac.uk/esmi/workstreams/pentaghealthtechnologyassessmen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5.png"/><Relationship Id="rId4" Type="http://schemas.openxmlformats.org/officeDocument/2006/relationships/hyperlink" Target="mailto:pentag@exeter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1669-024-00490-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nice-digital/NICE-model-rep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445E-A167-59E3-308A-6D108F46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37" y="3010063"/>
            <a:ext cx="4706868" cy="997860"/>
          </a:xfrm>
        </p:spPr>
        <p:txBody>
          <a:bodyPr/>
          <a:lstStyle/>
          <a:p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Learnings from the design of a pathway model in R</a:t>
            </a:r>
            <a:b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800" b="0" dirty="0">
                <a:latin typeface="Calibri" panose="020F0502020204030204" pitchFamily="34" charset="0"/>
                <a:cs typeface="Calibri" panose="020F0502020204030204" pitchFamily="34" charset="0"/>
              </a:rPr>
              <a:t>Dawn Lee and Darren Burns</a:t>
            </a:r>
            <a:endParaRPr lang="en-GB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9110F-AC6A-77FE-8A19-BBCEF8BCB03F}"/>
              </a:ext>
            </a:extLst>
          </p:cNvPr>
          <p:cNvSpPr txBox="1"/>
          <p:nvPr/>
        </p:nvSpPr>
        <p:spPr>
          <a:xfrm>
            <a:off x="974922" y="4271129"/>
            <a:ext cx="6122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Peninsula Technology Assessment Group (PenTAG)</a:t>
            </a:r>
          </a:p>
          <a:p>
            <a:r>
              <a:rPr lang="en-GB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Exeter, St Luke’s Campus, Exeter, EX1 2LU</a:t>
            </a:r>
          </a:p>
          <a:p>
            <a:r>
              <a:rPr lang="en-GB" sz="1200" b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PenTAG Health Technology Assessment | ESMI | University of Exeter</a:t>
            </a:r>
            <a:endParaRPr lang="en-GB" sz="1200" b="1">
              <a:solidFill>
                <a:schemeClr val="bg1"/>
              </a:solidFill>
            </a:endParaRPr>
          </a:p>
          <a:p>
            <a:r>
              <a:rPr lang="en-GB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pentag@exeter.ac.uk</a:t>
            </a:r>
            <a:r>
              <a:rPr lang="en-GB" sz="12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GB" sz="12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29B8B-840F-DD8F-0652-18E5713E5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03" y="4225668"/>
            <a:ext cx="613590" cy="6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6030996" y="3033713"/>
            <a:ext cx="350044" cy="0"/>
          </a:xfrm>
          <a:custGeom>
            <a:avLst/>
            <a:gdLst>
              <a:gd name="connsiteX0" fmla="*/ 466725 w 466725"/>
              <a:gd name="connsiteY0" fmla="*/ 0 h 0"/>
              <a:gd name="connsiteX1" fmla="*/ 0 w 46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6725">
                <a:moveTo>
                  <a:pt x="46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1DC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/>
          <p:cNvSpPr/>
          <p:nvPr/>
        </p:nvSpPr>
        <p:spPr>
          <a:xfrm>
            <a:off x="2803702" y="3033713"/>
            <a:ext cx="350044" cy="0"/>
          </a:xfrm>
          <a:custGeom>
            <a:avLst/>
            <a:gdLst>
              <a:gd name="connsiteX0" fmla="*/ 466725 w 466725"/>
              <a:gd name="connsiteY0" fmla="*/ 0 h 0"/>
              <a:gd name="connsiteX1" fmla="*/ 0 w 4667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6725">
                <a:moveTo>
                  <a:pt x="466725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C8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53">
            <a:extLst>
              <a:ext uri="{FF2B5EF4-FFF2-40B4-BE49-F238E27FC236}">
                <a16:creationId xmlns:a16="http://schemas.microsoft.com/office/drawing/2014/main" id="{5659471D-050E-43C8-92AE-DA1CB73008A5}"/>
              </a:ext>
            </a:extLst>
          </p:cNvPr>
          <p:cNvSpPr/>
          <p:nvPr/>
        </p:nvSpPr>
        <p:spPr>
          <a:xfrm>
            <a:off x="4594989" y="1756433"/>
            <a:ext cx="1104650" cy="777767"/>
          </a:xfrm>
          <a:custGeom>
            <a:avLst/>
            <a:gdLst>
              <a:gd name="connsiteX0" fmla="*/ 2537 w 1472867"/>
              <a:gd name="connsiteY0" fmla="*/ 0 h 1037023"/>
              <a:gd name="connsiteX1" fmla="*/ 1472867 w 1472867"/>
              <a:gd name="connsiteY1" fmla="*/ 848896 h 1037023"/>
              <a:gd name="connsiteX2" fmla="*/ 1470551 w 1472867"/>
              <a:gd name="connsiteY2" fmla="*/ 850233 h 1037023"/>
              <a:gd name="connsiteX3" fmla="*/ 1467118 w 1472867"/>
              <a:gd name="connsiteY3" fmla="*/ 848504 h 1037023"/>
              <a:gd name="connsiteX4" fmla="*/ 1142347 w 1472867"/>
              <a:gd name="connsiteY4" fmla="*/ 1037023 h 1037023"/>
              <a:gd name="connsiteX5" fmla="*/ 3188 w 1472867"/>
              <a:gd name="connsiteY5" fmla="*/ 379329 h 1037023"/>
              <a:gd name="connsiteX6" fmla="*/ 4417 w 1472867"/>
              <a:gd name="connsiteY6" fmla="*/ 4553 h 1037023"/>
              <a:gd name="connsiteX7" fmla="*/ 0 w 1472867"/>
              <a:gd name="connsiteY7" fmla="*/ 1659 h 1037023"/>
              <a:gd name="connsiteX8" fmla="*/ 2537 w 1472867"/>
              <a:gd name="connsiteY8" fmla="*/ 0 h 10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2867" h="1037023">
                <a:moveTo>
                  <a:pt x="2537" y="0"/>
                </a:moveTo>
                <a:lnTo>
                  <a:pt x="1472867" y="848896"/>
                </a:lnTo>
                <a:lnTo>
                  <a:pt x="1470551" y="850233"/>
                </a:lnTo>
                <a:lnTo>
                  <a:pt x="1467118" y="848504"/>
                </a:lnTo>
                <a:lnTo>
                  <a:pt x="1142347" y="1037023"/>
                </a:lnTo>
                <a:lnTo>
                  <a:pt x="3188" y="379329"/>
                </a:lnTo>
                <a:lnTo>
                  <a:pt x="4417" y="4553"/>
                </a:lnTo>
                <a:lnTo>
                  <a:pt x="0" y="1659"/>
                </a:lnTo>
                <a:lnTo>
                  <a:pt x="2537" y="0"/>
                </a:lnTo>
                <a:close/>
              </a:path>
            </a:pathLst>
          </a:custGeom>
          <a:solidFill>
            <a:srgbClr val="017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27D42744-66FD-47B4-A1AB-A42EA5527916}"/>
              </a:ext>
            </a:extLst>
          </p:cNvPr>
          <p:cNvSpPr/>
          <p:nvPr/>
        </p:nvSpPr>
        <p:spPr>
          <a:xfrm>
            <a:off x="3493795" y="1757122"/>
            <a:ext cx="1101194" cy="776846"/>
          </a:xfrm>
          <a:custGeom>
            <a:avLst/>
            <a:gdLst>
              <a:gd name="connsiteX0" fmla="*/ 1467132 w 1468259"/>
              <a:gd name="connsiteY0" fmla="*/ 0 h 1035794"/>
              <a:gd name="connsiteX1" fmla="*/ 1468259 w 1468259"/>
              <a:gd name="connsiteY1" fmla="*/ 738 h 1035794"/>
              <a:gd name="connsiteX2" fmla="*/ 1465246 w 1468259"/>
              <a:gd name="connsiteY2" fmla="*/ 2708 h 1035794"/>
              <a:gd name="connsiteX3" fmla="*/ 1466837 w 1468259"/>
              <a:gd name="connsiteY3" fmla="*/ 379124 h 1035794"/>
              <a:gd name="connsiteX4" fmla="*/ 329452 w 1468259"/>
              <a:gd name="connsiteY4" fmla="*/ 1035794 h 1035794"/>
              <a:gd name="connsiteX5" fmla="*/ 5918 w 1468259"/>
              <a:gd name="connsiteY5" fmla="*/ 847583 h 1035794"/>
              <a:gd name="connsiteX6" fmla="*/ 3251 w 1468259"/>
              <a:gd name="connsiteY6" fmla="*/ 848929 h 1035794"/>
              <a:gd name="connsiteX7" fmla="*/ 0 w 1468259"/>
              <a:gd name="connsiteY7" fmla="*/ 847049 h 1035794"/>
              <a:gd name="connsiteX8" fmla="*/ 1467132 w 1468259"/>
              <a:gd name="connsiteY8" fmla="*/ 0 h 10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8259" h="1035794">
                <a:moveTo>
                  <a:pt x="1467132" y="0"/>
                </a:moveTo>
                <a:lnTo>
                  <a:pt x="1468259" y="738"/>
                </a:lnTo>
                <a:lnTo>
                  <a:pt x="1465246" y="2708"/>
                </a:lnTo>
                <a:lnTo>
                  <a:pt x="1466837" y="379124"/>
                </a:lnTo>
                <a:lnTo>
                  <a:pt x="329452" y="1035794"/>
                </a:lnTo>
                <a:lnTo>
                  <a:pt x="5918" y="847583"/>
                </a:lnTo>
                <a:lnTo>
                  <a:pt x="3251" y="848929"/>
                </a:lnTo>
                <a:lnTo>
                  <a:pt x="0" y="847049"/>
                </a:lnTo>
                <a:lnTo>
                  <a:pt x="146713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49">
            <a:extLst>
              <a:ext uri="{FF2B5EF4-FFF2-40B4-BE49-F238E27FC236}">
                <a16:creationId xmlns:a16="http://schemas.microsoft.com/office/drawing/2014/main" id="{5BEA1882-D0D6-4BC8-9D9B-D1FB883BAF8B}"/>
              </a:ext>
            </a:extLst>
          </p:cNvPr>
          <p:cNvSpPr/>
          <p:nvPr/>
        </p:nvSpPr>
        <p:spPr>
          <a:xfrm>
            <a:off x="3493793" y="2393819"/>
            <a:ext cx="248357" cy="1271804"/>
          </a:xfrm>
          <a:custGeom>
            <a:avLst/>
            <a:gdLst>
              <a:gd name="connsiteX0" fmla="*/ 3251 w 331142"/>
              <a:gd name="connsiteY0" fmla="*/ 0 h 1695738"/>
              <a:gd name="connsiteX1" fmla="*/ 327938 w 331142"/>
              <a:gd name="connsiteY1" fmla="*/ 187739 h 1695738"/>
              <a:gd name="connsiteX2" fmla="*/ 329452 w 331142"/>
              <a:gd name="connsiteY2" fmla="*/ 186865 h 1695738"/>
              <a:gd name="connsiteX3" fmla="*/ 331142 w 331142"/>
              <a:gd name="connsiteY3" fmla="*/ 187848 h 1695738"/>
              <a:gd name="connsiteX4" fmla="*/ 328183 w 331142"/>
              <a:gd name="connsiteY4" fmla="*/ 190833 h 1695738"/>
              <a:gd name="connsiteX5" fmla="*/ 328183 w 331142"/>
              <a:gd name="connsiteY5" fmla="*/ 1504798 h 1695738"/>
              <a:gd name="connsiteX6" fmla="*/ 2957 w 331142"/>
              <a:gd name="connsiteY6" fmla="*/ 1691147 h 1695738"/>
              <a:gd name="connsiteX7" fmla="*/ 2789 w 331142"/>
              <a:gd name="connsiteY7" fmla="*/ 1694130 h 1695738"/>
              <a:gd name="connsiteX8" fmla="*/ 0 w 331142"/>
              <a:gd name="connsiteY8" fmla="*/ 1695738 h 1695738"/>
              <a:gd name="connsiteX9" fmla="*/ 0 w 331142"/>
              <a:gd name="connsiteY9" fmla="*/ 1640 h 1695738"/>
              <a:gd name="connsiteX10" fmla="*/ 3251 w 331142"/>
              <a:gd name="connsiteY10" fmla="*/ 0 h 1695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142" h="1695738">
                <a:moveTo>
                  <a:pt x="3251" y="0"/>
                </a:moveTo>
                <a:lnTo>
                  <a:pt x="327938" y="187739"/>
                </a:lnTo>
                <a:lnTo>
                  <a:pt x="329452" y="186865"/>
                </a:lnTo>
                <a:lnTo>
                  <a:pt x="331142" y="187848"/>
                </a:lnTo>
                <a:lnTo>
                  <a:pt x="328183" y="190833"/>
                </a:lnTo>
                <a:lnTo>
                  <a:pt x="328183" y="1504798"/>
                </a:lnTo>
                <a:lnTo>
                  <a:pt x="2957" y="1691147"/>
                </a:lnTo>
                <a:lnTo>
                  <a:pt x="2789" y="1694130"/>
                </a:lnTo>
                <a:lnTo>
                  <a:pt x="0" y="1695738"/>
                </a:lnTo>
                <a:lnTo>
                  <a:pt x="0" y="1640"/>
                </a:lnTo>
                <a:lnTo>
                  <a:pt x="3251" y="0"/>
                </a:lnTo>
                <a:close/>
              </a:path>
            </a:pathLst>
          </a:custGeom>
          <a:solidFill>
            <a:srgbClr val="00C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48">
            <a:extLst>
              <a:ext uri="{FF2B5EF4-FFF2-40B4-BE49-F238E27FC236}">
                <a16:creationId xmlns:a16="http://schemas.microsoft.com/office/drawing/2014/main" id="{80DD8843-FABC-4BB1-92F1-A008FBCC104A}"/>
              </a:ext>
            </a:extLst>
          </p:cNvPr>
          <p:cNvSpPr/>
          <p:nvPr/>
        </p:nvSpPr>
        <p:spPr>
          <a:xfrm>
            <a:off x="5450876" y="2394108"/>
            <a:ext cx="248898" cy="1271516"/>
          </a:xfrm>
          <a:custGeom>
            <a:avLst/>
            <a:gdLst>
              <a:gd name="connsiteX0" fmla="*/ 329367 w 331864"/>
              <a:gd name="connsiteY0" fmla="*/ 0 h 1695355"/>
              <a:gd name="connsiteX1" fmla="*/ 331864 w 331864"/>
              <a:gd name="connsiteY1" fmla="*/ 1257 h 1695355"/>
              <a:gd name="connsiteX2" fmla="*/ 331864 w 331864"/>
              <a:gd name="connsiteY2" fmla="*/ 1695355 h 1695355"/>
              <a:gd name="connsiteX3" fmla="*/ 328940 w 331864"/>
              <a:gd name="connsiteY3" fmla="*/ 1693673 h 1695355"/>
              <a:gd name="connsiteX4" fmla="*/ 328727 w 331864"/>
              <a:gd name="connsiteY4" fmla="*/ 1689840 h 1695355"/>
              <a:gd name="connsiteX5" fmla="*/ 2966 w 331864"/>
              <a:gd name="connsiteY5" fmla="*/ 1503593 h 1695355"/>
              <a:gd name="connsiteX6" fmla="*/ 2966 w 331864"/>
              <a:gd name="connsiteY6" fmla="*/ 190450 h 1695355"/>
              <a:gd name="connsiteX7" fmla="*/ 0 w 331864"/>
              <a:gd name="connsiteY7" fmla="*/ 187465 h 1695355"/>
              <a:gd name="connsiteX8" fmla="*/ 1163 w 331864"/>
              <a:gd name="connsiteY8" fmla="*/ 186790 h 1695355"/>
              <a:gd name="connsiteX9" fmla="*/ 3388 w 331864"/>
              <a:gd name="connsiteY9" fmla="*/ 188075 h 1695355"/>
              <a:gd name="connsiteX10" fmla="*/ 329367 w 331864"/>
              <a:gd name="connsiteY10" fmla="*/ 0 h 1695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1864" h="1695355">
                <a:moveTo>
                  <a:pt x="329367" y="0"/>
                </a:moveTo>
                <a:lnTo>
                  <a:pt x="331864" y="1257"/>
                </a:lnTo>
                <a:lnTo>
                  <a:pt x="331864" y="1695355"/>
                </a:lnTo>
                <a:lnTo>
                  <a:pt x="328940" y="1693673"/>
                </a:lnTo>
                <a:lnTo>
                  <a:pt x="328727" y="1689840"/>
                </a:lnTo>
                <a:lnTo>
                  <a:pt x="2966" y="1503593"/>
                </a:lnTo>
                <a:lnTo>
                  <a:pt x="2966" y="190450"/>
                </a:lnTo>
                <a:lnTo>
                  <a:pt x="0" y="187465"/>
                </a:lnTo>
                <a:lnTo>
                  <a:pt x="1163" y="186790"/>
                </a:lnTo>
                <a:lnTo>
                  <a:pt x="3388" y="188075"/>
                </a:lnTo>
                <a:lnTo>
                  <a:pt x="329367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47">
            <a:extLst>
              <a:ext uri="{FF2B5EF4-FFF2-40B4-BE49-F238E27FC236}">
                <a16:creationId xmlns:a16="http://schemas.microsoft.com/office/drawing/2014/main" id="{E93ACBD2-1654-43E9-89AD-5E4EC331C7ED}"/>
              </a:ext>
            </a:extLst>
          </p:cNvPr>
          <p:cNvSpPr/>
          <p:nvPr/>
        </p:nvSpPr>
        <p:spPr>
          <a:xfrm>
            <a:off x="4594948" y="3521349"/>
            <a:ext cx="1102748" cy="781775"/>
          </a:xfrm>
          <a:custGeom>
            <a:avLst/>
            <a:gdLst>
              <a:gd name="connsiteX0" fmla="*/ 1143147 w 1470330"/>
              <a:gd name="connsiteY0" fmla="*/ 0 h 1042366"/>
              <a:gd name="connsiteX1" fmla="*/ 1144202 w 1470330"/>
              <a:gd name="connsiteY1" fmla="*/ 603 h 1042366"/>
              <a:gd name="connsiteX2" fmla="*/ 1144202 w 1470330"/>
              <a:gd name="connsiteY2" fmla="*/ 3172 h 1042366"/>
              <a:gd name="connsiteX3" fmla="*/ 1470176 w 1470330"/>
              <a:gd name="connsiteY3" fmla="*/ 190683 h 1042366"/>
              <a:gd name="connsiteX4" fmla="*/ 1470330 w 1470330"/>
              <a:gd name="connsiteY4" fmla="*/ 193471 h 1042366"/>
              <a:gd name="connsiteX5" fmla="*/ 0 w 1470330"/>
              <a:gd name="connsiteY5" fmla="*/ 1042366 h 1042366"/>
              <a:gd name="connsiteX6" fmla="*/ 1 w 1470330"/>
              <a:gd name="connsiteY6" fmla="*/ 1040570 h 1042366"/>
              <a:gd name="connsiteX7" fmla="*/ 1510 w 1470330"/>
              <a:gd name="connsiteY7" fmla="*/ 1041441 h 1042366"/>
              <a:gd name="connsiteX8" fmla="*/ 1755 w 1470330"/>
              <a:gd name="connsiteY8" fmla="*/ 662629 h 1042366"/>
              <a:gd name="connsiteX9" fmla="*/ 1556 w 1470330"/>
              <a:gd name="connsiteY9" fmla="*/ 662514 h 1042366"/>
              <a:gd name="connsiteX10" fmla="*/ 1142035 w 1470330"/>
              <a:gd name="connsiteY10" fmla="*/ 4059 h 1042366"/>
              <a:gd name="connsiteX11" fmla="*/ 1143147 w 1470330"/>
              <a:gd name="connsiteY11" fmla="*/ 0 h 104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70330" h="1042366">
                <a:moveTo>
                  <a:pt x="1143147" y="0"/>
                </a:moveTo>
                <a:lnTo>
                  <a:pt x="1144202" y="603"/>
                </a:lnTo>
                <a:lnTo>
                  <a:pt x="1144202" y="3172"/>
                </a:lnTo>
                <a:lnTo>
                  <a:pt x="1470176" y="190683"/>
                </a:lnTo>
                <a:lnTo>
                  <a:pt x="1470330" y="193471"/>
                </a:lnTo>
                <a:lnTo>
                  <a:pt x="0" y="1042366"/>
                </a:lnTo>
                <a:lnTo>
                  <a:pt x="1" y="1040570"/>
                </a:lnTo>
                <a:lnTo>
                  <a:pt x="1510" y="1041441"/>
                </a:lnTo>
                <a:lnTo>
                  <a:pt x="1755" y="662629"/>
                </a:lnTo>
                <a:lnTo>
                  <a:pt x="1556" y="662514"/>
                </a:lnTo>
                <a:lnTo>
                  <a:pt x="1142035" y="4059"/>
                </a:lnTo>
                <a:lnTo>
                  <a:pt x="114314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46">
            <a:extLst>
              <a:ext uri="{FF2B5EF4-FFF2-40B4-BE49-F238E27FC236}">
                <a16:creationId xmlns:a16="http://schemas.microsoft.com/office/drawing/2014/main" id="{F6DD3F75-E39B-4EC2-B6D6-855307DCEDBF}"/>
              </a:ext>
            </a:extLst>
          </p:cNvPr>
          <p:cNvSpPr/>
          <p:nvPr/>
        </p:nvSpPr>
        <p:spPr>
          <a:xfrm>
            <a:off x="3495733" y="3521887"/>
            <a:ext cx="1100384" cy="779889"/>
          </a:xfrm>
          <a:custGeom>
            <a:avLst/>
            <a:gdLst>
              <a:gd name="connsiteX0" fmla="*/ 326832 w 1467179"/>
              <a:gd name="connsiteY0" fmla="*/ 0 h 1039852"/>
              <a:gd name="connsiteX1" fmla="*/ 327938 w 1467179"/>
              <a:gd name="connsiteY1" fmla="*/ 4055 h 1039852"/>
              <a:gd name="connsiteX2" fmla="*/ 1467179 w 1467179"/>
              <a:gd name="connsiteY2" fmla="*/ 661796 h 1039852"/>
              <a:gd name="connsiteX3" fmla="*/ 1465735 w 1467179"/>
              <a:gd name="connsiteY3" fmla="*/ 662630 h 1039852"/>
              <a:gd name="connsiteX4" fmla="*/ 1465624 w 1467179"/>
              <a:gd name="connsiteY4" fmla="*/ 1039852 h 1039852"/>
              <a:gd name="connsiteX5" fmla="*/ 0 w 1467179"/>
              <a:gd name="connsiteY5" fmla="*/ 193674 h 1039852"/>
              <a:gd name="connsiteX6" fmla="*/ 205 w 1467179"/>
              <a:gd name="connsiteY6" fmla="*/ 190039 h 1039852"/>
              <a:gd name="connsiteX7" fmla="*/ 325599 w 1467179"/>
              <a:gd name="connsiteY7" fmla="*/ 2454 h 1039852"/>
              <a:gd name="connsiteX8" fmla="*/ 325599 w 1467179"/>
              <a:gd name="connsiteY8" fmla="*/ 707 h 1039852"/>
              <a:gd name="connsiteX9" fmla="*/ 326832 w 1467179"/>
              <a:gd name="connsiteY9" fmla="*/ 0 h 1039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7179" h="1039852">
                <a:moveTo>
                  <a:pt x="326832" y="0"/>
                </a:moveTo>
                <a:lnTo>
                  <a:pt x="327938" y="4055"/>
                </a:lnTo>
                <a:lnTo>
                  <a:pt x="1467179" y="661796"/>
                </a:lnTo>
                <a:lnTo>
                  <a:pt x="1465735" y="662630"/>
                </a:lnTo>
                <a:lnTo>
                  <a:pt x="1465624" y="1039852"/>
                </a:lnTo>
                <a:lnTo>
                  <a:pt x="0" y="193674"/>
                </a:lnTo>
                <a:lnTo>
                  <a:pt x="205" y="190039"/>
                </a:lnTo>
                <a:lnTo>
                  <a:pt x="325599" y="2454"/>
                </a:lnTo>
                <a:lnTo>
                  <a:pt x="325599" y="707"/>
                </a:lnTo>
                <a:lnTo>
                  <a:pt x="326832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369F4E1B-9ECF-4FD3-AA67-71705E1300E7}"/>
              </a:ext>
            </a:extLst>
          </p:cNvPr>
          <p:cNvSpPr/>
          <p:nvPr/>
        </p:nvSpPr>
        <p:spPr>
          <a:xfrm>
            <a:off x="3883412" y="1963299"/>
            <a:ext cx="437889" cy="43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2" h="19632" extrusionOk="0">
                <a:moveTo>
                  <a:pt x="267" y="7550"/>
                </a:moveTo>
                <a:cubicBezTo>
                  <a:pt x="1519" y="2277"/>
                  <a:pt x="6808" y="-984"/>
                  <a:pt x="12082" y="267"/>
                </a:cubicBezTo>
                <a:cubicBezTo>
                  <a:pt x="17355" y="1519"/>
                  <a:pt x="20616" y="6808"/>
                  <a:pt x="19365" y="12082"/>
                </a:cubicBezTo>
                <a:cubicBezTo>
                  <a:pt x="18113" y="17355"/>
                  <a:pt x="12824" y="20616"/>
                  <a:pt x="7550" y="19365"/>
                </a:cubicBezTo>
                <a:cubicBezTo>
                  <a:pt x="2277" y="18113"/>
                  <a:pt x="-984" y="12824"/>
                  <a:pt x="267" y="7550"/>
                </a:cubicBezTo>
                <a:close/>
              </a:path>
            </a:pathLst>
          </a:custGeom>
          <a:solidFill>
            <a:schemeClr val="tx1"/>
          </a:solidFill>
          <a:ln w="38100">
            <a:solidFill>
              <a:schemeClr val="bg1"/>
            </a:solidFill>
            <a:miter lim="400000"/>
          </a:ln>
        </p:spPr>
        <p:txBody>
          <a:bodyPr wrap="none" lIns="28575" tIns="28575" rIns="28575" bIns="28575" anchor="ctr"/>
          <a:lstStyle/>
          <a:p>
            <a:pPr algn="ctr"/>
            <a:r>
              <a:rPr lang="en-GB" b="1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12" name="Cercle">
            <a:extLst>
              <a:ext uri="{FF2B5EF4-FFF2-40B4-BE49-F238E27FC236}">
                <a16:creationId xmlns:a16="http://schemas.microsoft.com/office/drawing/2014/main" id="{80AAED00-8A05-4064-986E-4F1074800476}"/>
              </a:ext>
            </a:extLst>
          </p:cNvPr>
          <p:cNvSpPr/>
          <p:nvPr/>
        </p:nvSpPr>
        <p:spPr>
          <a:xfrm>
            <a:off x="4859080" y="1963294"/>
            <a:ext cx="437804" cy="437802"/>
          </a:xfrm>
          <a:prstGeom prst="ellipse">
            <a:avLst/>
          </a:prstGeom>
          <a:solidFill>
            <a:srgbClr val="017D69"/>
          </a:solidFill>
          <a:ln w="38100">
            <a:solidFill>
              <a:schemeClr val="bg1"/>
            </a:solidFill>
            <a:miter lim="400000"/>
          </a:ln>
        </p:spPr>
        <p:txBody>
          <a:bodyPr wrap="none" lIns="28575" tIns="28575" rIns="28575" bIns="28575" anchor="ctr"/>
          <a:lstStyle/>
          <a:p>
            <a:pPr algn="ctr"/>
            <a:r>
              <a:rPr lang="en-GB" b="1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3" name="Cercle">
            <a:extLst>
              <a:ext uri="{FF2B5EF4-FFF2-40B4-BE49-F238E27FC236}">
                <a16:creationId xmlns:a16="http://schemas.microsoft.com/office/drawing/2014/main" id="{0BC5CF66-2568-4D00-895B-B8C913C80B2E}"/>
              </a:ext>
            </a:extLst>
          </p:cNvPr>
          <p:cNvSpPr/>
          <p:nvPr/>
        </p:nvSpPr>
        <p:spPr>
          <a:xfrm>
            <a:off x="5369090" y="2801486"/>
            <a:ext cx="437778" cy="437775"/>
          </a:xfrm>
          <a:prstGeom prst="ellipse">
            <a:avLst/>
          </a:prstGeom>
          <a:solidFill>
            <a:srgbClr val="01DCA5"/>
          </a:solidFill>
          <a:ln w="38100">
            <a:solidFill>
              <a:schemeClr val="bg1"/>
            </a:solidFill>
            <a:miter lim="400000"/>
          </a:ln>
        </p:spPr>
        <p:txBody>
          <a:bodyPr wrap="none" lIns="28575" tIns="28575" rIns="28575" bIns="28575" anchor="ctr"/>
          <a:lstStyle/>
          <a:p>
            <a:pPr algn="ctr"/>
            <a:r>
              <a:rPr lang="en-GB" b="1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4" name="Cercle">
            <a:extLst>
              <a:ext uri="{FF2B5EF4-FFF2-40B4-BE49-F238E27FC236}">
                <a16:creationId xmlns:a16="http://schemas.microsoft.com/office/drawing/2014/main" id="{7191BD51-D133-4BBF-8E3D-CDB1712D34AD}"/>
              </a:ext>
            </a:extLst>
          </p:cNvPr>
          <p:cNvSpPr/>
          <p:nvPr/>
        </p:nvSpPr>
        <p:spPr>
          <a:xfrm>
            <a:off x="4859080" y="3642148"/>
            <a:ext cx="437804" cy="437802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  <a:miter lim="400000"/>
          </a:ln>
        </p:spPr>
        <p:txBody>
          <a:bodyPr wrap="none" lIns="28575" tIns="28575" rIns="28575" bIns="28575" anchor="ctr"/>
          <a:lstStyle/>
          <a:p>
            <a:pPr algn="ctr"/>
            <a:r>
              <a:rPr lang="en-GB" b="1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EB61F8A6-8CFF-4419-AB3B-B6F8998186A1}"/>
              </a:ext>
            </a:extLst>
          </p:cNvPr>
          <p:cNvSpPr/>
          <p:nvPr/>
        </p:nvSpPr>
        <p:spPr>
          <a:xfrm>
            <a:off x="3883412" y="3642154"/>
            <a:ext cx="437889" cy="437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2" h="19632" extrusionOk="0">
                <a:moveTo>
                  <a:pt x="267" y="7550"/>
                </a:moveTo>
                <a:cubicBezTo>
                  <a:pt x="1519" y="2277"/>
                  <a:pt x="6808" y="-984"/>
                  <a:pt x="12082" y="267"/>
                </a:cubicBezTo>
                <a:cubicBezTo>
                  <a:pt x="17355" y="1519"/>
                  <a:pt x="20616" y="6808"/>
                  <a:pt x="19365" y="12082"/>
                </a:cubicBezTo>
                <a:cubicBezTo>
                  <a:pt x="18113" y="17355"/>
                  <a:pt x="12824" y="20616"/>
                  <a:pt x="7550" y="19365"/>
                </a:cubicBezTo>
                <a:cubicBezTo>
                  <a:pt x="2277" y="18113"/>
                  <a:pt x="-984" y="12824"/>
                  <a:pt x="267" y="7550"/>
                </a:cubicBezTo>
                <a:close/>
              </a:path>
            </a:pathLst>
          </a:custGeom>
          <a:solidFill>
            <a:srgbClr val="003C3B"/>
          </a:solidFill>
          <a:ln w="38100">
            <a:solidFill>
              <a:schemeClr val="bg1"/>
            </a:solidFill>
            <a:miter lim="400000"/>
          </a:ln>
        </p:spPr>
        <p:txBody>
          <a:bodyPr wrap="none" lIns="28575" tIns="28575" rIns="28575" bIns="28575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6" name="Cercle">
            <a:extLst>
              <a:ext uri="{FF2B5EF4-FFF2-40B4-BE49-F238E27FC236}">
                <a16:creationId xmlns:a16="http://schemas.microsoft.com/office/drawing/2014/main" id="{FBC7048B-6171-4F8B-A292-7C0FAD0965A7}"/>
              </a:ext>
            </a:extLst>
          </p:cNvPr>
          <p:cNvSpPr/>
          <p:nvPr/>
        </p:nvSpPr>
        <p:spPr>
          <a:xfrm>
            <a:off x="3395567" y="2801486"/>
            <a:ext cx="437777" cy="437775"/>
          </a:xfrm>
          <a:prstGeom prst="ellipse">
            <a:avLst/>
          </a:prstGeom>
          <a:solidFill>
            <a:srgbClr val="00C896"/>
          </a:solidFill>
          <a:ln w="38100">
            <a:solidFill>
              <a:schemeClr val="bg1"/>
            </a:solidFill>
            <a:miter lim="400000"/>
          </a:ln>
        </p:spPr>
        <p:txBody>
          <a:bodyPr wrap="none" lIns="28575" tIns="28575" rIns="28575" bIns="28575" anchor="ctr"/>
          <a:lstStyle/>
          <a:p>
            <a:pPr algn="ctr"/>
            <a:r>
              <a:rPr lang="en-GB" b="1" dirty="0">
                <a:solidFill>
                  <a:srgbClr val="FFFFFF"/>
                </a:solidFill>
              </a:rPr>
              <a:t>05</a:t>
            </a:r>
          </a:p>
        </p:txBody>
      </p:sp>
      <p:pic>
        <p:nvPicPr>
          <p:cNvPr id="37" name="Graphic 118" descr="World">
            <a:extLst>
              <a:ext uri="{FF2B5EF4-FFF2-40B4-BE49-F238E27FC236}">
                <a16:creationId xmlns:a16="http://schemas.microsoft.com/office/drawing/2014/main" id="{458E20E7-EC8D-43B6-B657-23B72916F0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60377" y="2381125"/>
            <a:ext cx="1272813" cy="1272813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760580" y="1644463"/>
            <a:ext cx="1100138" cy="314325"/>
          </a:xfrm>
          <a:custGeom>
            <a:avLst/>
            <a:gdLst>
              <a:gd name="connsiteX0" fmla="*/ 1466850 w 1466850"/>
              <a:gd name="connsiteY0" fmla="*/ 419100 h 419100"/>
              <a:gd name="connsiteX1" fmla="*/ 962025 w 1466850"/>
              <a:gd name="connsiteY1" fmla="*/ 0 h 419100"/>
              <a:gd name="connsiteX2" fmla="*/ 0 w 146685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419100">
                <a:moveTo>
                  <a:pt x="1466850" y="419100"/>
                </a:moveTo>
                <a:lnTo>
                  <a:pt x="962025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 38"/>
          <p:cNvSpPr/>
          <p:nvPr/>
        </p:nvSpPr>
        <p:spPr>
          <a:xfrm rot="10800000">
            <a:off x="5352867" y="4091040"/>
            <a:ext cx="1100138" cy="314325"/>
          </a:xfrm>
          <a:custGeom>
            <a:avLst/>
            <a:gdLst>
              <a:gd name="connsiteX0" fmla="*/ 1466850 w 1466850"/>
              <a:gd name="connsiteY0" fmla="*/ 419100 h 419100"/>
              <a:gd name="connsiteX1" fmla="*/ 962025 w 1466850"/>
              <a:gd name="connsiteY1" fmla="*/ 0 h 419100"/>
              <a:gd name="connsiteX2" fmla="*/ 0 w 146685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419100">
                <a:moveTo>
                  <a:pt x="1466850" y="419100"/>
                </a:moveTo>
                <a:lnTo>
                  <a:pt x="962025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 39"/>
          <p:cNvSpPr/>
          <p:nvPr/>
        </p:nvSpPr>
        <p:spPr>
          <a:xfrm flipH="1">
            <a:off x="5352867" y="1644463"/>
            <a:ext cx="1100138" cy="314325"/>
          </a:xfrm>
          <a:custGeom>
            <a:avLst/>
            <a:gdLst>
              <a:gd name="connsiteX0" fmla="*/ 1466850 w 1466850"/>
              <a:gd name="connsiteY0" fmla="*/ 419100 h 419100"/>
              <a:gd name="connsiteX1" fmla="*/ 962025 w 1466850"/>
              <a:gd name="connsiteY1" fmla="*/ 0 h 419100"/>
              <a:gd name="connsiteX2" fmla="*/ 0 w 146685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419100">
                <a:moveTo>
                  <a:pt x="1466850" y="419100"/>
                </a:moveTo>
                <a:lnTo>
                  <a:pt x="962025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17D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 42"/>
          <p:cNvSpPr/>
          <p:nvPr/>
        </p:nvSpPr>
        <p:spPr>
          <a:xfrm rot="10800000" flipH="1">
            <a:off x="2760580" y="4091040"/>
            <a:ext cx="1100138" cy="314325"/>
          </a:xfrm>
          <a:custGeom>
            <a:avLst/>
            <a:gdLst>
              <a:gd name="connsiteX0" fmla="*/ 1466850 w 1466850"/>
              <a:gd name="connsiteY0" fmla="*/ 419100 h 419100"/>
              <a:gd name="connsiteX1" fmla="*/ 962025 w 1466850"/>
              <a:gd name="connsiteY1" fmla="*/ 0 h 419100"/>
              <a:gd name="connsiteX2" fmla="*/ 0 w 1466850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6850" h="419100">
                <a:moveTo>
                  <a:pt x="1466850" y="419100"/>
                </a:moveTo>
                <a:lnTo>
                  <a:pt x="962025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3C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 Placeholder 2"/>
          <p:cNvSpPr txBox="1">
            <a:spLocks/>
          </p:cNvSpPr>
          <p:nvPr/>
        </p:nvSpPr>
        <p:spPr>
          <a:xfrm>
            <a:off x="390120" y="2558199"/>
            <a:ext cx="2277025" cy="48936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400" b="1" kern="1200" baseline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5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GB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746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GB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4375" indent="-1714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rgbClr val="00C896"/>
                </a:solidFill>
              </a:rPr>
              <a:t>Maintained?</a:t>
            </a:r>
            <a:endParaRPr lang="en-GB" sz="1050" dirty="0">
              <a:solidFill>
                <a:srgbClr val="00C896"/>
              </a:solidFill>
            </a:endParaRPr>
          </a:p>
          <a:p>
            <a:pPr marL="177800" lvl="1" indent="-171450" algn="r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There is no resource in place to maintain the model now it is live (yet)</a:t>
            </a: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226498" y="3638530"/>
            <a:ext cx="2433229" cy="8828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400" b="1" kern="1200" baseline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5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GB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746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GB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4375" indent="-1714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rgbClr val="003C3B"/>
                </a:solidFill>
              </a:rPr>
              <a:t>Flexible?</a:t>
            </a:r>
            <a:endParaRPr lang="en-GB" sz="1050" dirty="0">
              <a:solidFill>
                <a:srgbClr val="003C3B"/>
              </a:solidFill>
            </a:endParaRPr>
          </a:p>
          <a:p>
            <a:pPr marL="177800" lvl="1" indent="-171450" algn="r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Model created allows addition / removal of treatments, up to 4 lines of active treatment, PartSA and state transition structures, evaluation of treatments or sequences</a:t>
            </a:r>
          </a:p>
          <a:p>
            <a:pPr marL="177800" lvl="1" indent="-171450" algn="r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BUT there are other functionalities which would be useful to increase flexibility (flexible survival analysis, different utility and resource use application, allowing use of TPP, more generic appearance etc…)</a:t>
            </a:r>
          </a:p>
        </p:txBody>
      </p:sp>
      <p:sp>
        <p:nvSpPr>
          <p:cNvPr id="46" name="Text Placeholder 2"/>
          <p:cNvSpPr txBox="1">
            <a:spLocks/>
          </p:cNvSpPr>
          <p:nvPr/>
        </p:nvSpPr>
        <p:spPr>
          <a:xfrm>
            <a:off x="390120" y="1186599"/>
            <a:ext cx="2277025" cy="9949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400" b="1" kern="1200" baseline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5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GB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746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GB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4375" indent="-1714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tx1"/>
                </a:solidFill>
              </a:rPr>
              <a:t>Regularly updated?</a:t>
            </a:r>
            <a:endParaRPr lang="en-GB" sz="1050" dirty="0">
              <a:solidFill>
                <a:schemeClr val="tx1"/>
              </a:solidFill>
            </a:endParaRPr>
          </a:p>
          <a:p>
            <a:pPr marL="177800" lvl="1" indent="-171450" algn="r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There is no resource in place to maintain the model</a:t>
            </a:r>
          </a:p>
          <a:p>
            <a:pPr marL="177800" lvl="1" indent="-171450" algn="r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Unclear how / if future appraisals might use the model</a:t>
            </a: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6542150" y="2558199"/>
            <a:ext cx="2277025" cy="143116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400" b="1" kern="1200" baseline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5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GB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746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GB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4375" indent="-1714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rgbClr val="01DCA5"/>
                </a:solidFill>
              </a:rPr>
              <a:t>Transparent?</a:t>
            </a:r>
            <a:endParaRPr lang="en-GB" sz="1050" dirty="0">
              <a:solidFill>
                <a:srgbClr val="01DCA5"/>
              </a:solidFill>
            </a:endParaRP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Considerably more detail available than for a usual STA model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Intermediate calculations fully presented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Report tables and figures generated from the code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Full documentation for all functions not available but generally well commented</a:t>
            </a:r>
          </a:p>
          <a:p>
            <a:pPr lvl="1">
              <a:buClr>
                <a:schemeClr val="accent5"/>
              </a:buClr>
            </a:pP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8" name="Text Placeholder 2"/>
          <p:cNvSpPr txBox="1">
            <a:spLocks/>
          </p:cNvSpPr>
          <p:nvPr/>
        </p:nvSpPr>
        <p:spPr>
          <a:xfrm>
            <a:off x="6542150" y="3956694"/>
            <a:ext cx="2277025" cy="8828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400" b="1" kern="1200" baseline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5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GB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746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GB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4375" indent="-1714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</a:rPr>
              <a:t>Quality controlled?</a:t>
            </a:r>
            <a:endParaRPr lang="en-GB" sz="1050" dirty="0">
              <a:solidFill>
                <a:schemeClr val="tx1"/>
              </a:solidFill>
            </a:endParaRP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Quality control conducted internally and by the DSU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DSU found no major errors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Unit testing not in place for the majority of functions</a:t>
            </a: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6542150" y="968338"/>
            <a:ext cx="2277025" cy="9949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1400" b="1" kern="1200" baseline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350" indent="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lang="en-GB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80975" indent="-1746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361950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US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542925" indent="-18097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▪"/>
              <a:defRPr lang="en-GB" altLang="en-US" sz="1400" b="0" kern="1200" baseline="0" dirty="0" smtClean="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714375" indent="-1714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rgbClr val="017D69"/>
                </a:solidFill>
              </a:rPr>
              <a:t>Accessible?</a:t>
            </a:r>
            <a:endParaRPr lang="en-GB" sz="1050" dirty="0">
              <a:solidFill>
                <a:srgbClr val="017D69"/>
              </a:solidFill>
            </a:endParaRP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Code supplied with video explanations, written instructions and calls to walk through for manufacturers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Shiny-front end in the original analysis plan was not funded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Manufacturers struggled to engage with a model in R</a:t>
            </a:r>
          </a:p>
          <a:p>
            <a:pPr marL="177800" lvl="1" indent="-17145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chemeClr val="tx1"/>
                </a:solidFill>
              </a:rPr>
              <a:t>Developers struggled with version control in Git</a:t>
            </a:r>
          </a:p>
          <a:p>
            <a:pPr lvl="1">
              <a:buClr>
                <a:schemeClr val="accent5"/>
              </a:buClr>
            </a:pP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3029376C-E1F1-A834-712B-9E599B0C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08" y="275106"/>
            <a:ext cx="6226717" cy="461925"/>
          </a:xfrm>
        </p:spPr>
        <p:txBody>
          <a:bodyPr/>
          <a:lstStyle/>
          <a:p>
            <a:r>
              <a:rPr lang="en-GB" dirty="0"/>
              <a:t>Is the model everything it could be?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09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3E221-95F9-4F94-E980-E345281F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Where next? </a:t>
            </a:r>
            <a:br>
              <a:rPr lang="en-GB" sz="2800" dirty="0"/>
            </a:br>
            <a:r>
              <a:rPr lang="en-GB" sz="1600" b="1" dirty="0" err="1"/>
              <a:t>HEverse</a:t>
            </a:r>
            <a:r>
              <a:rPr lang="en-GB" sz="1600" b="1" dirty="0"/>
              <a:t>: Forking package structure with resources packages</a:t>
            </a:r>
            <a:endParaRPr lang="en-GB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70464-1C41-13D3-766D-178BDB4D92F0}"/>
              </a:ext>
            </a:extLst>
          </p:cNvPr>
          <p:cNvSpPr txBox="1"/>
          <p:nvPr/>
        </p:nvSpPr>
        <p:spPr>
          <a:xfrm>
            <a:off x="390120" y="1387726"/>
            <a:ext cx="85423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Each individual model used for a HTA could be rolled into its own R package (contained within a meta-package) that takes resources from previous models during 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For the example, if we had a meta-package called NICE, we would have packages like this: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NICEResources</a:t>
            </a: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 – common functions for modelling, plus NICE methods guidance on adapting and building one’s own functions specific to a NICE HTA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NICETATemplates</a:t>
            </a: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 – a package containing functions which generate general folder structures, layouts etc for modelling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NICEReports</a:t>
            </a: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 – a package containing templates of the 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rmarkdown</a:t>
            </a: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/</a:t>
            </a:r>
            <a:r>
              <a:rPr lang="en-GB" sz="1400" dirty="0" err="1">
                <a:solidFill>
                  <a:srgbClr val="003C3B"/>
                </a:solidFill>
                <a:latin typeface="Outfit" pitchFamily="2" charset="0"/>
              </a:rPr>
              <a:t>bookdown</a:t>
            </a: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 templates to be used for automated reporting.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NICETAXXX – CE model for NICE TA XXX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3C3B"/>
                </a:solidFill>
                <a:latin typeface="Outfit" pitchFamily="2" charset="0"/>
              </a:rPr>
              <a:t>NICETAXXX – CE model for NICE TA XXX</a:t>
            </a:r>
          </a:p>
          <a:p>
            <a:endParaRPr lang="en-GB" sz="1600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47C95-111C-E4DF-6D4F-A24BB6C27371}"/>
              </a:ext>
            </a:extLst>
          </p:cNvPr>
          <p:cNvSpPr txBox="1"/>
          <p:nvPr/>
        </p:nvSpPr>
        <p:spPr bwMode="gray">
          <a:xfrm>
            <a:off x="211540" y="4519357"/>
            <a:ext cx="8825944" cy="525401"/>
          </a:xfrm>
          <a:prstGeom prst="rect">
            <a:avLst/>
          </a:prstGeom>
          <a:solidFill>
            <a:schemeClr val="accent1"/>
          </a:solidFill>
          <a:ln w="12700" algn="ctr">
            <a:noFill/>
            <a:round/>
            <a:headEnd/>
            <a:tailEnd/>
          </a:ln>
        </p:spPr>
        <p:txBody>
          <a:bodyPr wrap="square" lIns="90000" tIns="46800" rIns="90000" bIns="46800" anchor="b">
            <a:spAutoFit/>
          </a:bodyPr>
          <a:lstStyle>
            <a:defPPr>
              <a:defRPr lang="en-GB"/>
            </a:defPPr>
            <a:lvl1pPr algn="ctr">
              <a:spcBef>
                <a:spcPct val="20000"/>
              </a:spcBef>
              <a:buClr>
                <a:srgbClr val="294973"/>
              </a:buClr>
              <a:defRPr>
                <a:solidFill>
                  <a:schemeClr val="bg1"/>
                </a:solidFill>
              </a:defRPr>
            </a:lvl1pPr>
          </a:lstStyle>
          <a:p>
            <a:pPr marL="285750" lvl="1" indent="-285750">
              <a:buClr>
                <a:schemeClr val="bg1"/>
              </a:buClr>
              <a:buSzPct val="120000"/>
              <a:buFont typeface="Wingdings" panose="05000000000000000000" pitchFamily="2" charset="2"/>
              <a:buChar char=""/>
            </a:pPr>
            <a:r>
              <a:rPr lang="en-GB" sz="1400" b="1" dirty="0">
                <a:solidFill>
                  <a:schemeClr val="bg1"/>
                </a:solidFill>
                <a:latin typeface="Outfit" pitchFamily="2" charset="0"/>
              </a:rPr>
              <a:t>Next step to get there: </a:t>
            </a:r>
            <a:r>
              <a:rPr lang="en-GB" sz="1400" dirty="0">
                <a:solidFill>
                  <a:schemeClr val="bg1"/>
                </a:solidFill>
                <a:latin typeface="Outfit" pitchFamily="2" charset="0"/>
              </a:rPr>
              <a:t>joint application for grant funding with Bristol, Sheffield, York and UCL including template gold-standard model implementations in a set of key disease areas. </a:t>
            </a:r>
            <a:r>
              <a:rPr lang="en-GB" sz="1400" b="1" dirty="0">
                <a:solidFill>
                  <a:schemeClr val="bg1"/>
                </a:solidFill>
                <a:latin typeface="Outfit" pitchFamily="2" charset="0"/>
              </a:rPr>
              <a:t>Get involved!</a:t>
            </a:r>
          </a:p>
        </p:txBody>
      </p:sp>
    </p:spTree>
    <p:extLst>
      <p:ext uri="{BB962C8B-B14F-4D97-AF65-F5344CB8AC3E}">
        <p14:creationId xmlns:p14="http://schemas.microsoft.com/office/powerpoint/2010/main" val="375106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A292-A4AC-0BB6-E011-A18E6D77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did we want an independent open-source reference model?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3E359-454A-753F-DCA0-A23BDCC53E53}"/>
              </a:ext>
            </a:extLst>
          </p:cNvPr>
          <p:cNvSpPr txBox="1"/>
          <p:nvPr/>
        </p:nvSpPr>
        <p:spPr>
          <a:xfrm>
            <a:off x="461245" y="1618407"/>
            <a:ext cx="78502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Recommendations and inputs inconsistent in previous TAs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None of the previous TAs considered subsequent therapy appropriately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Treatments have been recommended which in hindsight were not cost-effective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C3B"/>
                </a:solidFill>
                <a:latin typeface="Outfit" pitchFamily="2" charset="0"/>
              </a:rPr>
              <a:t>The process for NICE and EAGs was inefficient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rgbClr val="003C3B"/>
              </a:solidFill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46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A292-A4AC-0BB6-E011-A18E6D77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39" y="4411291"/>
            <a:ext cx="8715122" cy="461925"/>
          </a:xfrm>
        </p:spPr>
        <p:txBody>
          <a:bodyPr/>
          <a:lstStyle/>
          <a:p>
            <a:r>
              <a:rPr lang="en-GB" sz="1200" dirty="0"/>
              <a:t>Lee, D., Burns, D. &amp; Wilson, E. NICE’s Pathways Pilot: Pursuing Good Decision Making in Difficult Circumstances. </a:t>
            </a:r>
            <a:r>
              <a:rPr lang="en-GB" sz="1200" i="1" dirty="0"/>
              <a:t>PharmacoEconomics Open</a:t>
            </a:r>
            <a:r>
              <a:rPr lang="en-GB" sz="1200" dirty="0"/>
              <a:t> (2024). </a:t>
            </a:r>
            <a:r>
              <a:rPr lang="en-GB" sz="1200" dirty="0">
                <a:hlinkClick r:id="rId3"/>
              </a:rPr>
              <a:t>https://doi.org/10.1007/s41669-024-00490-x</a:t>
            </a:r>
            <a:br>
              <a:rPr lang="en-GB" sz="1200" dirty="0"/>
            </a:br>
            <a:br>
              <a:rPr lang="en-GB" sz="1200" dirty="0"/>
            </a:br>
            <a:r>
              <a:rPr lang="en-GB" sz="1200" dirty="0">
                <a:hlinkClick r:id="rId4"/>
              </a:rPr>
              <a:t>https://github.com/nice-digital/NICE-model-repo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957D8-AA33-8C15-3670-2691F7FBB13D}"/>
              </a:ext>
            </a:extLst>
          </p:cNvPr>
          <p:cNvSpPr txBox="1"/>
          <p:nvPr/>
        </p:nvSpPr>
        <p:spPr>
          <a:xfrm>
            <a:off x="493614" y="1518101"/>
            <a:ext cx="84359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Developed on behalf of NICE to support a live appraisal (</a:t>
            </a:r>
            <a:r>
              <a:rPr lang="en-GB" sz="1600" dirty="0" err="1">
                <a:solidFill>
                  <a:srgbClr val="003C3B"/>
                </a:solidFill>
                <a:latin typeface="Outfit" pitchFamily="2" charset="0"/>
              </a:rPr>
              <a:t>nivo+cabo</a:t>
            </a: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) – tight timelines!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Ability to look at sequences for future initiatives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PartSA and state transition structures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Time varying hazard-ratios and hazards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Data provided by intervention company and comparators ranging from time to event data inputs to aggregate level data only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Use of RWE for baseline risk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744 possible sequences, up to 14,000 states per sequence, 2080 cycles, 3 populations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C3B"/>
                </a:solidFill>
                <a:latin typeface="Outfit" pitchFamily="2" charset="0"/>
              </a:rPr>
              <a:t>No template models to follow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C3B"/>
              </a:solidFill>
              <a:latin typeface="Outfit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003C3B"/>
                </a:solidFill>
                <a:latin typeface="Outfit" pitchFamily="2" charset="0"/>
              </a:rPr>
              <a:t>Given complexity and computational requirements R was the logical choice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C3B"/>
              </a:solidFill>
              <a:latin typeface="Outfi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3C3B"/>
              </a:solidFill>
              <a:latin typeface="Outfit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CF81A1-50C5-2EA9-1A50-41D5BCF2DA4D}"/>
              </a:ext>
            </a:extLst>
          </p:cNvPr>
          <p:cNvSpPr txBox="1">
            <a:spLocks/>
          </p:cNvSpPr>
          <p:nvPr/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158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2" b="0" i="0" kern="1200">
                <a:solidFill>
                  <a:srgbClr val="003C3B"/>
                </a:solidFill>
                <a:latin typeface="Outfit" pitchFamily="2" charset="0"/>
                <a:ea typeface="+mj-ea"/>
                <a:cs typeface="+mj-cs"/>
              </a:defRPr>
            </a:lvl1pPr>
          </a:lstStyle>
          <a:p>
            <a:r>
              <a:rPr lang="en-GB" dirty="0"/>
              <a:t>The NICE RCC Pathways Pilot Open-Source Model</a:t>
            </a:r>
          </a:p>
        </p:txBody>
      </p:sp>
    </p:spTree>
    <p:extLst>
      <p:ext uri="{BB962C8B-B14F-4D97-AF65-F5344CB8AC3E}">
        <p14:creationId xmlns:p14="http://schemas.microsoft.com/office/powerpoint/2010/main" val="370386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E096-301A-C7BF-E296-F70635B1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1696079-CEC3-E278-7C74-29F5EE735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622375"/>
              </p:ext>
            </p:extLst>
          </p:nvPr>
        </p:nvGraphicFramePr>
        <p:xfrm>
          <a:off x="146423" y="999022"/>
          <a:ext cx="8662530" cy="4082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0472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58FF3-EA52-425E-B997-D44B8637A9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R, sparse matrices and connecting evidence with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11518-6173-4A12-BBB6-8C775840C8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Prepared by: Darren Burns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9EAA0-7C94-470B-8F33-DDA8DF771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9429" y="3236905"/>
            <a:ext cx="6409252" cy="396188"/>
          </a:xfrm>
        </p:spPr>
        <p:txBody>
          <a:bodyPr/>
          <a:lstStyle/>
          <a:p>
            <a:r>
              <a:rPr lang="en-GB" dirty="0"/>
              <a:t>Using Matrix(), list() and Reduce() and a little-known R trick to build an efficient model engine, even in the face of more than 14,000 health states for 2080 cycles</a:t>
            </a:r>
          </a:p>
        </p:txBody>
      </p:sp>
    </p:spTree>
    <p:extLst>
      <p:ext uri="{BB962C8B-B14F-4D97-AF65-F5344CB8AC3E}">
        <p14:creationId xmlns:p14="http://schemas.microsoft.com/office/powerpoint/2010/main" val="271445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123C2F-42B8-40A6-8AB0-C0E72A35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21" y="342900"/>
            <a:ext cx="2949178" cy="1200150"/>
          </a:xfrm>
          <a:ln w="95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Generalized CE model extrapolation in PATT: information collation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A37801-88F5-4DB7-9DC1-5579159AD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7421" y="1543050"/>
            <a:ext cx="2949178" cy="3413527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GB" dirty="0"/>
              <a:t>Myriad processes for generating extrapolations for each PLMTE, considering: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Direct extrapolations at any PLMTE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Recursive application of relative efficacy across PLMTEs</a:t>
            </a:r>
          </a:p>
          <a:p>
            <a:endParaRPr lang="en-US" dirty="0"/>
          </a:p>
          <a:p>
            <a:r>
              <a:rPr lang="en-US" dirty="0"/>
              <a:t>Therefore, structure requires potential to link </a:t>
            </a:r>
            <a:r>
              <a:rPr lang="en-US" i="1" dirty="0"/>
              <a:t>any</a:t>
            </a:r>
            <a:r>
              <a:rPr lang="en-US" dirty="0"/>
              <a:t> PLMTE with </a:t>
            </a:r>
            <a:r>
              <a:rPr lang="en-US" i="1" dirty="0"/>
              <a:t>any</a:t>
            </a:r>
            <a:r>
              <a:rPr lang="en-US" dirty="0"/>
              <a:t> other PLMTE for any degree of separation (DoS), </a:t>
            </a:r>
            <a:r>
              <a:rPr lang="en-US" i="1" dirty="0"/>
              <a:t>without </a:t>
            </a:r>
            <a:r>
              <a:rPr lang="en-US" dirty="0"/>
              <a:t>changing any R code.</a:t>
            </a:r>
          </a:p>
          <a:p>
            <a:endParaRPr lang="en-US" dirty="0"/>
          </a:p>
          <a:p>
            <a:r>
              <a:rPr lang="en-US" b="1" dirty="0"/>
              <a:t>Issues</a:t>
            </a:r>
            <a:r>
              <a:rPr lang="en-US" dirty="0"/>
              <a:t>: Excel is still ESSENTIAL for storing and managing inputs! Shiny interface could help and </a:t>
            </a:r>
            <a:r>
              <a:rPr lang="en-US" i="1" dirty="0"/>
              <a:t>could </a:t>
            </a:r>
            <a:r>
              <a:rPr lang="en-US" dirty="0"/>
              <a:t>provide essential additional validation which we had to do manually, but we had to move fast and change the entire UI repeatedly (minutes not hours, hours not days).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FB822-0A10-D016-89D9-140CDE8AE8B1}"/>
              </a:ext>
            </a:extLst>
          </p:cNvPr>
          <p:cNvSpPr txBox="1"/>
          <p:nvPr/>
        </p:nvSpPr>
        <p:spPr>
          <a:xfrm>
            <a:off x="3701936" y="4634053"/>
            <a:ext cx="5165458" cy="322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10896">
              <a:spcAft>
                <a:spcPts val="600"/>
              </a:spcAft>
            </a:pPr>
            <a:r>
              <a:rPr lang="en-GB" sz="748" b="1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en-GB" sz="748" kern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: P: Population; T: Trial; M: Molecule; T: Trial; E: Endpoint; HR: Hazard ratio; FP: Fractional polynomial; PH: Proportional hazards; PSM, parametric survival analysis</a:t>
            </a:r>
            <a:endParaRPr lang="en-GB" sz="1100" dirty="0"/>
          </a:p>
        </p:txBody>
      </p:sp>
      <p:pic>
        <p:nvPicPr>
          <p:cNvPr id="14" name="Picture Placeholder 13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504007-75FE-2FCC-77D8-60F4402ADB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8824" b="-8824"/>
          <a:stretch/>
        </p:blipFill>
        <p:spPr>
          <a:xfrm>
            <a:off x="3311386" y="-29192"/>
            <a:ext cx="5725934" cy="4521250"/>
          </a:xfrm>
        </p:spPr>
      </p:pic>
    </p:spTree>
    <p:extLst>
      <p:ext uri="{BB962C8B-B14F-4D97-AF65-F5344CB8AC3E}">
        <p14:creationId xmlns:p14="http://schemas.microsoft.com/office/powerpoint/2010/main" val="397616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123C2F-42B8-40A6-8AB0-C0E72A35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42" y="105833"/>
            <a:ext cx="3423613" cy="879379"/>
          </a:xfrm>
          <a:ln w="952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Generalized CE model propagation in PATT: </a:t>
            </a:r>
            <a:r>
              <a:rPr lang="en-US" sz="12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f_releff_PropNetwork</a:t>
            </a:r>
            <a:endParaRPr lang="en-US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A37801-88F5-4DB7-9DC1-5579159AD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7042" y="985213"/>
            <a:ext cx="3423613" cy="3971364"/>
          </a:xfr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extraps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&lt;- Reduce(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x          = </a:t>
            </a:r>
            <a:r>
              <a:rPr lang="en-GB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dos,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= network,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accumulate =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   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f          =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deg_of_sep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deg_of_sep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== </a:t>
            </a:r>
            <a:r>
              <a:rPr lang="en-GB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  <a:b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prev_network_this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&lt;- Reduce(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x          = </a:t>
            </a:r>
            <a:r>
              <a:rPr lang="en-GB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nrow(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ref_curves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=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accumulate =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f          =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ref_curve_row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Go row by row down reference curve table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Assign ORIG = DEST for each ref curve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User settings and parameters </a:t>
            </a: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extrapolation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e.g. stopping rules etc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prev_network_this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else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  <a:b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prev_network_this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&lt;- Reduce(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x          = </a:t>
            </a:r>
            <a:r>
              <a:rPr lang="en-GB" sz="7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nrow(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releff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init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      =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accumulate =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f          =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releff_row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{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Go row by row down relative efficacy table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For each DEST, check in ORIG for an </a:t>
            </a:r>
            <a:r>
              <a:rPr lang="en-GB" sz="7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extrap</a:t>
            </a:r>
            <a:endParaRPr lang="en-GB" sz="70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If ORIG ☑ + DEST ☒ + </a:t>
            </a:r>
            <a:r>
              <a:rPr lang="en-GB" sz="7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releff</a:t>
            </a: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☑, then ORIG </a:t>
            </a: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GB" sz="7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releff</a:t>
            </a:r>
            <a:r>
              <a:rPr lang="en-GB" sz="7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= DEST</a:t>
            </a:r>
          </a:p>
          <a:p>
            <a:pPr marL="612000" lvl="2" indent="-10800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If not, do nothing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 </a:t>
            </a:r>
            <a:r>
              <a:rPr lang="en-GB" sz="7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7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prev_network_this</a:t>
            </a: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7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FB822-0A10-D016-89D9-140CDE8AE8B1}"/>
              </a:ext>
            </a:extLst>
          </p:cNvPr>
          <p:cNvSpPr txBox="1"/>
          <p:nvPr/>
        </p:nvSpPr>
        <p:spPr>
          <a:xfrm>
            <a:off x="3701936" y="4634053"/>
            <a:ext cx="5165458" cy="3225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310896">
              <a:spcAft>
                <a:spcPts val="600"/>
              </a:spcAft>
            </a:pPr>
            <a:r>
              <a:rPr lang="en-GB" sz="748" b="1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en-GB" sz="748" kern="1200">
                <a:solidFill>
                  <a:schemeClr val="dk1"/>
                </a:solidFill>
                <a:latin typeface="+mn-lt"/>
                <a:ea typeface="+mn-ea"/>
                <a:cs typeface="+mn-cs"/>
              </a:rPr>
              <a:t>: P: Population; T: Trial; M: Molecule; T: Trial; E: Endpoint; HR: Hazard ratio; FP: Fractional polynomial; PH: Proportional hazards</a:t>
            </a:r>
            <a:endParaRPr lang="en-GB" sz="110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95016D2-6F31-E71B-AD98-176B1A094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817031"/>
              </p:ext>
            </p:extLst>
          </p:nvPr>
        </p:nvGraphicFramePr>
        <p:xfrm>
          <a:off x="3314700" y="186922"/>
          <a:ext cx="5730240" cy="4381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0072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9C61D-86D3-4D6F-A9EC-7A83FE4F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hundreds of extrapolations to a Markov trace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C98E9D37-DBE1-7595-D098-FA1DDA5FC95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36247955"/>
                  </p:ext>
                </p:extLst>
              </p:nvPr>
            </p:nvGraphicFramePr>
            <p:xfrm>
              <a:off x="0" y="790852"/>
              <a:ext cx="6385196" cy="42764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C98E9D37-DBE1-7595-D098-FA1DDA5FC95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36247955"/>
                  </p:ext>
                </p:extLst>
              </p:nvPr>
            </p:nvGraphicFramePr>
            <p:xfrm>
              <a:off x="0" y="790852"/>
              <a:ext cx="6385196" cy="42764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2D729A2-28E7-2C7E-7BD9-3072A6C512FD}"/>
              </a:ext>
            </a:extLst>
          </p:cNvPr>
          <p:cNvSpPr txBox="1"/>
          <p:nvPr/>
        </p:nvSpPr>
        <p:spPr>
          <a:xfrm>
            <a:off x="6415676" y="790852"/>
            <a:ext cx="2686414" cy="3093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Factors steering approach:</a:t>
            </a:r>
          </a:p>
          <a:p>
            <a:endParaRPr lang="en-GB" sz="6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R is very good at matrix algebra, and is fast when carefully vectorised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The </a:t>
            </a:r>
            <a:r>
              <a:rPr lang="en-GB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Matrix</a:t>
            </a:r>
            <a:r>
              <a:rPr lang="en-GB" sz="1200" dirty="0"/>
              <a:t> package is designed specifically for efficiency and sparse matrix multiplication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There is an R “trick” which performs replace-in-place in RAM (i.e., </a:t>
            </a:r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M[coord[,1], coord[,2]] &lt;- coord[,3]</a:t>
            </a:r>
            <a:r>
              <a:rPr lang="en-GB" sz="1200" dirty="0"/>
              <a:t>), </a:t>
            </a:r>
            <a:r>
              <a:rPr lang="en-GB" sz="1200" b="1" u="sng" dirty="0"/>
              <a:t>drastically</a:t>
            </a:r>
            <a:r>
              <a:rPr lang="en-GB" sz="1200" dirty="0"/>
              <a:t> (orders of magnitude) improving performance, especially with 14,000+ square matrices! 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Only 2 rows of </a:t>
            </a:r>
            <a:r>
              <a:rPr lang="en-GB" sz="1200" b="1" dirty="0"/>
              <a:t>M</a:t>
            </a:r>
            <a:r>
              <a:rPr lang="en-GB" sz="1200" dirty="0"/>
              <a:t> ever change once compiled (the first two)</a:t>
            </a:r>
          </a:p>
        </p:txBody>
      </p:sp>
    </p:spTree>
    <p:extLst>
      <p:ext uri="{BB962C8B-B14F-4D97-AF65-F5344CB8AC3E}">
        <p14:creationId xmlns:p14="http://schemas.microsoft.com/office/powerpoint/2010/main" val="262913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9C61D-86D3-4D6F-A9EC-7A83FE4F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hundreds of extrapolations to a Markov trace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C98E9D37-DBE1-7595-D098-FA1DDA5FC95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40981692"/>
                  </p:ext>
                </p:extLst>
              </p:nvPr>
            </p:nvGraphicFramePr>
            <p:xfrm>
              <a:off x="0" y="790852"/>
              <a:ext cx="6385196" cy="42764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C98E9D37-DBE1-7595-D098-FA1DDA5FC95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40981692"/>
                  </p:ext>
                </p:extLst>
              </p:nvPr>
            </p:nvGraphicFramePr>
            <p:xfrm>
              <a:off x="0" y="790852"/>
              <a:ext cx="6385196" cy="42764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2D729A2-28E7-2C7E-7BD9-3072A6C512FD}"/>
              </a:ext>
            </a:extLst>
          </p:cNvPr>
          <p:cNvSpPr txBox="1"/>
          <p:nvPr/>
        </p:nvSpPr>
        <p:spPr>
          <a:xfrm>
            <a:off x="6415676" y="790852"/>
            <a:ext cx="2686414" cy="3093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Factors steering approach:</a:t>
            </a:r>
          </a:p>
          <a:p>
            <a:endParaRPr lang="en-GB" sz="600" dirty="0"/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R is very good at matrix algebra, and is fast when carefully vectorised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The </a:t>
            </a:r>
            <a:r>
              <a:rPr lang="en-GB" sz="12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Matrix</a:t>
            </a:r>
            <a:r>
              <a:rPr lang="en-GB" sz="1200" dirty="0"/>
              <a:t> package is designed specifically for efficiency and sparse matrix multiplication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There is an R “trick” which performs replace-in-place in RAM (i.e., </a:t>
            </a:r>
            <a:r>
              <a:rPr lang="en-GB" sz="7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M[coord[,1], coord[,2]] &lt;- coord[,3]</a:t>
            </a:r>
            <a:r>
              <a:rPr lang="en-GB" sz="1200" dirty="0"/>
              <a:t>), </a:t>
            </a:r>
            <a:r>
              <a:rPr lang="en-GB" sz="1200" b="1" u="sng" dirty="0"/>
              <a:t>drastically</a:t>
            </a:r>
            <a:r>
              <a:rPr lang="en-GB" sz="1200" dirty="0"/>
              <a:t> (orders of magnitude) improving performance, especially with 14,000+ square matrices! 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GB" sz="1200" dirty="0"/>
              <a:t>Only 2 rows of </a:t>
            </a:r>
            <a:r>
              <a:rPr lang="en-GB" sz="1200" b="1" dirty="0"/>
              <a:t>M</a:t>
            </a:r>
            <a:r>
              <a:rPr lang="en-GB" sz="1200" dirty="0"/>
              <a:t> ever change once compiled (the first two)</a:t>
            </a:r>
          </a:p>
        </p:txBody>
      </p:sp>
    </p:spTree>
    <p:extLst>
      <p:ext uri="{BB962C8B-B14F-4D97-AF65-F5344CB8AC3E}">
        <p14:creationId xmlns:p14="http://schemas.microsoft.com/office/powerpoint/2010/main" val="79540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A7DACD816BA346898B365D9DC4BD11" ma:contentTypeVersion="16" ma:contentTypeDescription="Create a new document." ma:contentTypeScope="" ma:versionID="b8a31b74f8eb108861afc33b5b6e9a3b">
  <xsd:schema xmlns:xsd="http://www.w3.org/2001/XMLSchema" xmlns:xs="http://www.w3.org/2001/XMLSchema" xmlns:p="http://schemas.microsoft.com/office/2006/metadata/properties" xmlns:ns2="eb467c85-a5eb-4a54-9073-d00d38aef90f" xmlns:ns3="fd6dfc79-66c6-4f79-91bd-5baad7c1fe87" targetNamespace="http://schemas.microsoft.com/office/2006/metadata/properties" ma:root="true" ma:fieldsID="5b6a578f7c99aa4a04414cc3cf3222cd" ns2:_="" ns3:_="">
    <xsd:import namespace="eb467c85-a5eb-4a54-9073-d00d38aef90f"/>
    <xsd:import namespace="fd6dfc79-66c6-4f79-91bd-5baad7c1fe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467c85-a5eb-4a54-9073-d00d38aef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ade67ecb-c3c9-4eff-af08-af8af6182a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dfc79-66c6-4f79-91bd-5baad7c1fe87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743bc49-903f-475e-a374-0be71f6ff0a2}" ma:internalName="TaxCatchAll" ma:showField="CatchAllData" ma:web="fd6dfc79-66c6-4f79-91bd-5baad7c1fe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d6dfc79-66c6-4f79-91bd-5baad7c1fe87" xsi:nil="true"/>
    <lcf76f155ced4ddcb4097134ff3c332f xmlns="eb467c85-a5eb-4a54-9073-d00d38aef90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66CC5F-D7FA-456D-BE0B-C78D44C9D5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467c85-a5eb-4a54-9073-d00d38aef90f"/>
    <ds:schemaRef ds:uri="fd6dfc79-66c6-4f79-91bd-5baad7c1fe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BE3222-5537-4EAD-BD81-10B91DBF90F2}">
  <ds:schemaRefs>
    <ds:schemaRef ds:uri="http://schemas.microsoft.com/office/2006/metadata/properties"/>
    <ds:schemaRef ds:uri="http://schemas.microsoft.com/office/infopath/2007/PartnerControls"/>
    <ds:schemaRef ds:uri="fd6dfc79-66c6-4f79-91bd-5baad7c1fe87"/>
    <ds:schemaRef ds:uri="eb467c85-a5eb-4a54-9073-d00d38aef90f"/>
  </ds:schemaRefs>
</ds:datastoreItem>
</file>

<file path=customXml/itemProps3.xml><?xml version="1.0" encoding="utf-8"?>
<ds:datastoreItem xmlns:ds="http://schemas.openxmlformats.org/officeDocument/2006/customXml" ds:itemID="{DB7771A3-1352-4195-80DC-5E6D955D3C7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1364</TotalTime>
  <Words>1842</Words>
  <Application>Microsoft Office PowerPoint</Application>
  <PresentationFormat>On-screen Show (16:9)</PresentationFormat>
  <Paragraphs>154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Cambria Math</vt:lpstr>
      <vt:lpstr>Cascadia Code</vt:lpstr>
      <vt:lpstr>Cascadia Code ExtraLight</vt:lpstr>
      <vt:lpstr>Consolas</vt:lpstr>
      <vt:lpstr>Courier New</vt:lpstr>
      <vt:lpstr>Outfit</vt:lpstr>
      <vt:lpstr>System Font Regular</vt:lpstr>
      <vt:lpstr>Trebuchet MS</vt:lpstr>
      <vt:lpstr>Wingdings</vt:lpstr>
      <vt:lpstr>Office 2013 - 2022 Theme</vt:lpstr>
      <vt:lpstr>Learnings from the design of a pathway model in R Dawn Lee and Darren Burns</vt:lpstr>
      <vt:lpstr>Why did we want an independent open-source reference model?</vt:lpstr>
      <vt:lpstr>Lee, D., Burns, D. &amp; Wilson, E. NICE’s Pathways Pilot: Pursuing Good Decision Making in Difficult Circumstances. PharmacoEconomics Open (2024). https://doi.org/10.1007/s41669-024-00490-x  https://github.com/nice-digital/NICE-model-repo</vt:lpstr>
      <vt:lpstr>How does it work?</vt:lpstr>
      <vt:lpstr>R, sparse matrices and connecting evidence with outcomes</vt:lpstr>
      <vt:lpstr>Generalized CE model extrapolation in PATT: information collation</vt:lpstr>
      <vt:lpstr>Generalized CE model propagation in PATT: f_releff_PropNetwork</vt:lpstr>
      <vt:lpstr>From hundreds of extrapolations to a Markov trace (1)</vt:lpstr>
      <vt:lpstr>From hundreds of extrapolations to a Markov trace (2)</vt:lpstr>
      <vt:lpstr>Is the model everything it could be? </vt:lpstr>
      <vt:lpstr>Where next?  HEverse: Forking package structure with resources packages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Delta Hat</dc:creator>
  <cp:lastModifiedBy>Lee, Dawn</cp:lastModifiedBy>
  <cp:revision>46</cp:revision>
  <dcterms:created xsi:type="dcterms:W3CDTF">2021-06-23T10:20:56Z</dcterms:created>
  <dcterms:modified xsi:type="dcterms:W3CDTF">2024-06-24T13:02:25Z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0x01010062A7DACD816BA346898B365D9DC4BD11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</Properties>
</file>